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8"/>
  </p:notesMasterIdLst>
  <p:handoutMasterIdLst>
    <p:handoutMasterId r:id="rId39"/>
  </p:handoutMasterIdLst>
  <p:sldIdLst>
    <p:sldId id="256" r:id="rId3"/>
    <p:sldId id="331" r:id="rId4"/>
    <p:sldId id="332" r:id="rId5"/>
    <p:sldId id="339" r:id="rId6"/>
    <p:sldId id="260" r:id="rId7"/>
    <p:sldId id="268" r:id="rId8"/>
    <p:sldId id="310" r:id="rId9"/>
    <p:sldId id="264" r:id="rId10"/>
    <p:sldId id="266" r:id="rId11"/>
    <p:sldId id="265" r:id="rId12"/>
    <p:sldId id="305" r:id="rId13"/>
    <p:sldId id="327" r:id="rId14"/>
    <p:sldId id="306" r:id="rId15"/>
    <p:sldId id="342" r:id="rId16"/>
    <p:sldId id="340" r:id="rId17"/>
    <p:sldId id="303" r:id="rId18"/>
    <p:sldId id="328" r:id="rId19"/>
    <p:sldId id="333" r:id="rId20"/>
    <p:sldId id="334" r:id="rId21"/>
    <p:sldId id="335" r:id="rId22"/>
    <p:sldId id="336" r:id="rId23"/>
    <p:sldId id="337" r:id="rId24"/>
    <p:sldId id="325" r:id="rId25"/>
    <p:sldId id="329" r:id="rId26"/>
    <p:sldId id="338" r:id="rId27"/>
    <p:sldId id="318" r:id="rId28"/>
    <p:sldId id="322" r:id="rId29"/>
    <p:sldId id="312" r:id="rId30"/>
    <p:sldId id="314" r:id="rId31"/>
    <p:sldId id="315" r:id="rId32"/>
    <p:sldId id="316" r:id="rId33"/>
    <p:sldId id="320" r:id="rId34"/>
    <p:sldId id="341" r:id="rId35"/>
    <p:sldId id="323" r:id="rId36"/>
    <p:sldId id="321" r:id="rId3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143" autoAdjust="0"/>
  </p:normalViewPr>
  <p:slideViewPr>
    <p:cSldViewPr>
      <p:cViewPr varScale="1">
        <p:scale>
          <a:sx n="85" d="100"/>
          <a:sy n="85" d="100"/>
        </p:scale>
        <p:origin x="542" y="5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handoutMaster" Target="handoutMasters/handout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CF037-EB83-46E1-88B9-153FADB9A749}"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79FEA33E-F265-4213-9808-093EBB0D583D}">
      <dgm:prSet phldrT="[Text]"/>
      <dgm:spPr/>
      <dgm:t>
        <a:bodyPr/>
        <a:lstStyle/>
        <a:p>
          <a:r>
            <a:rPr lang="en-US" dirty="0" smtClean="0"/>
            <a:t>National</a:t>
          </a:r>
          <a:endParaRPr lang="en-US" dirty="0"/>
        </a:p>
      </dgm:t>
    </dgm:pt>
    <dgm:pt modelId="{6D86A65A-8232-40E0-AE10-1B46E003F041}" type="parTrans" cxnId="{1955BC10-1B0F-4C31-836E-BF416EDED970}">
      <dgm:prSet/>
      <dgm:spPr/>
      <dgm:t>
        <a:bodyPr/>
        <a:lstStyle/>
        <a:p>
          <a:endParaRPr lang="en-US"/>
        </a:p>
      </dgm:t>
    </dgm:pt>
    <dgm:pt modelId="{2739D055-7698-4ABA-AE81-18A7F338BD44}" type="sibTrans" cxnId="{1955BC10-1B0F-4C31-836E-BF416EDED970}">
      <dgm:prSet/>
      <dgm:spPr/>
      <dgm:t>
        <a:bodyPr/>
        <a:lstStyle/>
        <a:p>
          <a:endParaRPr lang="en-US"/>
        </a:p>
      </dgm:t>
    </dgm:pt>
    <dgm:pt modelId="{BF91B3DF-0669-46C1-92C0-0EF8EE7FAD8C}">
      <dgm:prSet phldrT="[Text]"/>
      <dgm:spPr/>
      <dgm:t>
        <a:bodyPr/>
        <a:lstStyle/>
        <a:p>
          <a:r>
            <a:rPr lang="en-US" dirty="0" smtClean="0"/>
            <a:t>State</a:t>
          </a:r>
          <a:endParaRPr lang="en-US" dirty="0"/>
        </a:p>
      </dgm:t>
    </dgm:pt>
    <dgm:pt modelId="{3295C3F5-76E5-4E0C-925A-E37507B41F68}" type="parTrans" cxnId="{741F9D68-D5AA-4CDD-8A8B-378F988987B5}">
      <dgm:prSet/>
      <dgm:spPr/>
      <dgm:t>
        <a:bodyPr/>
        <a:lstStyle/>
        <a:p>
          <a:endParaRPr lang="en-US"/>
        </a:p>
      </dgm:t>
    </dgm:pt>
    <dgm:pt modelId="{ED542349-8F01-49F3-B96A-27777F71EBAF}" type="sibTrans" cxnId="{741F9D68-D5AA-4CDD-8A8B-378F988987B5}">
      <dgm:prSet/>
      <dgm:spPr/>
      <dgm:t>
        <a:bodyPr/>
        <a:lstStyle/>
        <a:p>
          <a:endParaRPr lang="en-US"/>
        </a:p>
      </dgm:t>
    </dgm:pt>
    <dgm:pt modelId="{2FE26543-09E7-4F7A-8A7E-BFF42ED9265A}">
      <dgm:prSet phldrT="[Text]"/>
      <dgm:spPr/>
      <dgm:t>
        <a:bodyPr/>
        <a:lstStyle/>
        <a:p>
          <a:r>
            <a:rPr lang="en-US" dirty="0" smtClean="0"/>
            <a:t>County</a:t>
          </a:r>
          <a:endParaRPr lang="en-US" dirty="0"/>
        </a:p>
      </dgm:t>
    </dgm:pt>
    <dgm:pt modelId="{D59439E2-E48E-4C66-808C-514AB95DA355}" type="parTrans" cxnId="{52D68F68-7225-470B-8A7D-B7A83ABB9B79}">
      <dgm:prSet/>
      <dgm:spPr/>
      <dgm:t>
        <a:bodyPr/>
        <a:lstStyle/>
        <a:p>
          <a:endParaRPr lang="en-US"/>
        </a:p>
      </dgm:t>
    </dgm:pt>
    <dgm:pt modelId="{20705EF6-C66C-4228-9782-A3CF55D6E6C3}" type="sibTrans" cxnId="{52D68F68-7225-470B-8A7D-B7A83ABB9B79}">
      <dgm:prSet/>
      <dgm:spPr/>
      <dgm:t>
        <a:bodyPr/>
        <a:lstStyle/>
        <a:p>
          <a:endParaRPr lang="en-US"/>
        </a:p>
      </dgm:t>
    </dgm:pt>
    <dgm:pt modelId="{7573E69F-4392-4128-B452-DECDDE80292C}">
      <dgm:prSet/>
      <dgm:spPr/>
      <dgm:t>
        <a:bodyPr/>
        <a:lstStyle/>
        <a:p>
          <a:r>
            <a:rPr lang="en-US" dirty="0" smtClean="0"/>
            <a:t>Census Tract</a:t>
          </a:r>
          <a:endParaRPr lang="en-US" dirty="0"/>
        </a:p>
      </dgm:t>
    </dgm:pt>
    <dgm:pt modelId="{EB9DB0F7-A8CE-4DE2-BD84-AC1D54B78E7D}" type="parTrans" cxnId="{006265DA-E800-4F3A-A512-50C3E94B0A5E}">
      <dgm:prSet/>
      <dgm:spPr/>
      <dgm:t>
        <a:bodyPr/>
        <a:lstStyle/>
        <a:p>
          <a:endParaRPr lang="en-US"/>
        </a:p>
      </dgm:t>
    </dgm:pt>
    <dgm:pt modelId="{ADDA36A0-FD83-4B1B-90DF-845984AA2A5E}" type="sibTrans" cxnId="{006265DA-E800-4F3A-A512-50C3E94B0A5E}">
      <dgm:prSet/>
      <dgm:spPr/>
      <dgm:t>
        <a:bodyPr/>
        <a:lstStyle/>
        <a:p>
          <a:endParaRPr lang="en-US"/>
        </a:p>
      </dgm:t>
    </dgm:pt>
    <dgm:pt modelId="{7D2A456F-900D-48AE-860A-40E711756857}">
      <dgm:prSet/>
      <dgm:spPr/>
      <dgm:t>
        <a:bodyPr/>
        <a:lstStyle/>
        <a:p>
          <a:r>
            <a:rPr lang="en-US" dirty="0" smtClean="0"/>
            <a:t>Block Group</a:t>
          </a:r>
          <a:endParaRPr lang="en-US" dirty="0"/>
        </a:p>
      </dgm:t>
    </dgm:pt>
    <dgm:pt modelId="{C3CFBE69-3C32-438A-B3A0-D5827741D37C}" type="parTrans" cxnId="{198E81C1-8C92-4853-B93C-FF9909922F13}">
      <dgm:prSet/>
      <dgm:spPr/>
      <dgm:t>
        <a:bodyPr/>
        <a:lstStyle/>
        <a:p>
          <a:endParaRPr lang="en-US"/>
        </a:p>
      </dgm:t>
    </dgm:pt>
    <dgm:pt modelId="{B6255A0A-2674-4DB3-8F10-1D748489FE88}" type="sibTrans" cxnId="{198E81C1-8C92-4853-B93C-FF9909922F13}">
      <dgm:prSet/>
      <dgm:spPr/>
      <dgm:t>
        <a:bodyPr/>
        <a:lstStyle/>
        <a:p>
          <a:endParaRPr lang="en-US"/>
        </a:p>
      </dgm:t>
    </dgm:pt>
    <dgm:pt modelId="{5C0C0688-A184-42B4-90FD-64939D6DC2DE}" type="pres">
      <dgm:prSet presAssocID="{053CF037-EB83-46E1-88B9-153FADB9A749}" presName="diagram" presStyleCnt="0">
        <dgm:presLayoutVars>
          <dgm:chPref val="1"/>
          <dgm:dir/>
          <dgm:animOne val="branch"/>
          <dgm:animLvl val="lvl"/>
          <dgm:resizeHandles/>
        </dgm:presLayoutVars>
      </dgm:prSet>
      <dgm:spPr/>
      <dgm:t>
        <a:bodyPr/>
        <a:lstStyle/>
        <a:p>
          <a:endParaRPr lang="en-US"/>
        </a:p>
      </dgm:t>
    </dgm:pt>
    <dgm:pt modelId="{2CC1E892-291C-4F9E-A998-7F092034413A}" type="pres">
      <dgm:prSet presAssocID="{79FEA33E-F265-4213-9808-093EBB0D583D}" presName="root" presStyleCnt="0"/>
      <dgm:spPr/>
    </dgm:pt>
    <dgm:pt modelId="{4B4F3F5B-2E97-437C-BE9D-9252EAC6F2CC}" type="pres">
      <dgm:prSet presAssocID="{79FEA33E-F265-4213-9808-093EBB0D583D}" presName="rootComposite" presStyleCnt="0"/>
      <dgm:spPr/>
    </dgm:pt>
    <dgm:pt modelId="{98CB595A-6AA0-47A7-9CD9-63D784C17A79}" type="pres">
      <dgm:prSet presAssocID="{79FEA33E-F265-4213-9808-093EBB0D583D}" presName="rootText" presStyleLbl="node1" presStyleIdx="0" presStyleCnt="1"/>
      <dgm:spPr/>
      <dgm:t>
        <a:bodyPr/>
        <a:lstStyle/>
        <a:p>
          <a:endParaRPr lang="en-US"/>
        </a:p>
      </dgm:t>
    </dgm:pt>
    <dgm:pt modelId="{8349514E-ADC1-4A51-A808-FB2589902FF3}" type="pres">
      <dgm:prSet presAssocID="{79FEA33E-F265-4213-9808-093EBB0D583D}" presName="rootConnector" presStyleLbl="node1" presStyleIdx="0" presStyleCnt="1"/>
      <dgm:spPr/>
      <dgm:t>
        <a:bodyPr/>
        <a:lstStyle/>
        <a:p>
          <a:endParaRPr lang="en-US"/>
        </a:p>
      </dgm:t>
    </dgm:pt>
    <dgm:pt modelId="{E9585D12-42D9-4FB7-8919-83F77A551049}" type="pres">
      <dgm:prSet presAssocID="{79FEA33E-F265-4213-9808-093EBB0D583D}" presName="childShape" presStyleCnt="0"/>
      <dgm:spPr/>
    </dgm:pt>
    <dgm:pt modelId="{1899CBF6-7604-40BD-9747-D17609DB0545}" type="pres">
      <dgm:prSet presAssocID="{3295C3F5-76E5-4E0C-925A-E37507B41F68}" presName="Name13" presStyleLbl="parChTrans1D2" presStyleIdx="0" presStyleCnt="4"/>
      <dgm:spPr/>
      <dgm:t>
        <a:bodyPr/>
        <a:lstStyle/>
        <a:p>
          <a:endParaRPr lang="en-US"/>
        </a:p>
      </dgm:t>
    </dgm:pt>
    <dgm:pt modelId="{21B95AB4-8872-45E6-A24D-90C4EDBF4A32}" type="pres">
      <dgm:prSet presAssocID="{BF91B3DF-0669-46C1-92C0-0EF8EE7FAD8C}" presName="childText" presStyleLbl="bgAcc1" presStyleIdx="0" presStyleCnt="4">
        <dgm:presLayoutVars>
          <dgm:bulletEnabled val="1"/>
        </dgm:presLayoutVars>
      </dgm:prSet>
      <dgm:spPr/>
      <dgm:t>
        <a:bodyPr/>
        <a:lstStyle/>
        <a:p>
          <a:endParaRPr lang="en-US"/>
        </a:p>
      </dgm:t>
    </dgm:pt>
    <dgm:pt modelId="{048DB698-F29B-44B6-BB6F-9E7ABCEC4E50}" type="pres">
      <dgm:prSet presAssocID="{D59439E2-E48E-4C66-808C-514AB95DA355}" presName="Name13" presStyleLbl="parChTrans1D2" presStyleIdx="1" presStyleCnt="4"/>
      <dgm:spPr/>
      <dgm:t>
        <a:bodyPr/>
        <a:lstStyle/>
        <a:p>
          <a:endParaRPr lang="en-US"/>
        </a:p>
      </dgm:t>
    </dgm:pt>
    <dgm:pt modelId="{07DABECD-4AB5-4A81-AEDD-9893E33FB5DA}" type="pres">
      <dgm:prSet presAssocID="{2FE26543-09E7-4F7A-8A7E-BFF42ED9265A}" presName="childText" presStyleLbl="bgAcc1" presStyleIdx="1" presStyleCnt="4">
        <dgm:presLayoutVars>
          <dgm:bulletEnabled val="1"/>
        </dgm:presLayoutVars>
      </dgm:prSet>
      <dgm:spPr/>
      <dgm:t>
        <a:bodyPr/>
        <a:lstStyle/>
        <a:p>
          <a:endParaRPr lang="en-US"/>
        </a:p>
      </dgm:t>
    </dgm:pt>
    <dgm:pt modelId="{34BFAF60-85A6-4B39-BB8C-D145F45D5EED}" type="pres">
      <dgm:prSet presAssocID="{EB9DB0F7-A8CE-4DE2-BD84-AC1D54B78E7D}" presName="Name13" presStyleLbl="parChTrans1D2" presStyleIdx="2" presStyleCnt="4"/>
      <dgm:spPr/>
      <dgm:t>
        <a:bodyPr/>
        <a:lstStyle/>
        <a:p>
          <a:endParaRPr lang="en-US"/>
        </a:p>
      </dgm:t>
    </dgm:pt>
    <dgm:pt modelId="{F0B8B12F-6F6B-4B94-A960-CFB7BC4787EF}" type="pres">
      <dgm:prSet presAssocID="{7573E69F-4392-4128-B452-DECDDE80292C}" presName="childText" presStyleLbl="bgAcc1" presStyleIdx="2" presStyleCnt="4">
        <dgm:presLayoutVars>
          <dgm:bulletEnabled val="1"/>
        </dgm:presLayoutVars>
      </dgm:prSet>
      <dgm:spPr/>
      <dgm:t>
        <a:bodyPr/>
        <a:lstStyle/>
        <a:p>
          <a:endParaRPr lang="en-US"/>
        </a:p>
      </dgm:t>
    </dgm:pt>
    <dgm:pt modelId="{64552111-0B5D-42BC-9475-9F1A26879867}" type="pres">
      <dgm:prSet presAssocID="{C3CFBE69-3C32-438A-B3A0-D5827741D37C}" presName="Name13" presStyleLbl="parChTrans1D2" presStyleIdx="3" presStyleCnt="4"/>
      <dgm:spPr/>
      <dgm:t>
        <a:bodyPr/>
        <a:lstStyle/>
        <a:p>
          <a:endParaRPr lang="en-US"/>
        </a:p>
      </dgm:t>
    </dgm:pt>
    <dgm:pt modelId="{052AD311-298F-456F-B036-FDDB0498ACAF}" type="pres">
      <dgm:prSet presAssocID="{7D2A456F-900D-48AE-860A-40E711756857}" presName="childText" presStyleLbl="bgAcc1" presStyleIdx="3" presStyleCnt="4">
        <dgm:presLayoutVars>
          <dgm:bulletEnabled val="1"/>
        </dgm:presLayoutVars>
      </dgm:prSet>
      <dgm:spPr/>
      <dgm:t>
        <a:bodyPr/>
        <a:lstStyle/>
        <a:p>
          <a:endParaRPr lang="en-US"/>
        </a:p>
      </dgm:t>
    </dgm:pt>
  </dgm:ptLst>
  <dgm:cxnLst>
    <dgm:cxn modelId="{05D03BBB-FCE6-4649-8059-D0FFFFA91508}" type="presOf" srcId="{2FE26543-09E7-4F7A-8A7E-BFF42ED9265A}" destId="{07DABECD-4AB5-4A81-AEDD-9893E33FB5DA}" srcOrd="0" destOrd="0" presId="urn:microsoft.com/office/officeart/2005/8/layout/hierarchy3"/>
    <dgm:cxn modelId="{198E81C1-8C92-4853-B93C-FF9909922F13}" srcId="{79FEA33E-F265-4213-9808-093EBB0D583D}" destId="{7D2A456F-900D-48AE-860A-40E711756857}" srcOrd="3" destOrd="0" parTransId="{C3CFBE69-3C32-438A-B3A0-D5827741D37C}" sibTransId="{B6255A0A-2674-4DB3-8F10-1D748489FE88}"/>
    <dgm:cxn modelId="{8721C8C6-ED41-46C4-A7B8-724E1D237873}" type="presOf" srcId="{3295C3F5-76E5-4E0C-925A-E37507B41F68}" destId="{1899CBF6-7604-40BD-9747-D17609DB0545}" srcOrd="0" destOrd="0" presId="urn:microsoft.com/office/officeart/2005/8/layout/hierarchy3"/>
    <dgm:cxn modelId="{A6AAF87C-50F9-43B8-839F-2080F31225A9}" type="presOf" srcId="{79FEA33E-F265-4213-9808-093EBB0D583D}" destId="{98CB595A-6AA0-47A7-9CD9-63D784C17A79}" srcOrd="0" destOrd="0" presId="urn:microsoft.com/office/officeart/2005/8/layout/hierarchy3"/>
    <dgm:cxn modelId="{7A112EF0-2AAE-4869-AF14-BF27E29A9678}" type="presOf" srcId="{79FEA33E-F265-4213-9808-093EBB0D583D}" destId="{8349514E-ADC1-4A51-A808-FB2589902FF3}" srcOrd="1" destOrd="0" presId="urn:microsoft.com/office/officeart/2005/8/layout/hierarchy3"/>
    <dgm:cxn modelId="{741F9D68-D5AA-4CDD-8A8B-378F988987B5}" srcId="{79FEA33E-F265-4213-9808-093EBB0D583D}" destId="{BF91B3DF-0669-46C1-92C0-0EF8EE7FAD8C}" srcOrd="0" destOrd="0" parTransId="{3295C3F5-76E5-4E0C-925A-E37507B41F68}" sibTransId="{ED542349-8F01-49F3-B96A-27777F71EBAF}"/>
    <dgm:cxn modelId="{52D68F68-7225-470B-8A7D-B7A83ABB9B79}" srcId="{79FEA33E-F265-4213-9808-093EBB0D583D}" destId="{2FE26543-09E7-4F7A-8A7E-BFF42ED9265A}" srcOrd="1" destOrd="0" parTransId="{D59439E2-E48E-4C66-808C-514AB95DA355}" sibTransId="{20705EF6-C66C-4228-9782-A3CF55D6E6C3}"/>
    <dgm:cxn modelId="{2EBAC958-AC5C-45AA-BE8D-642EBFCB8EFF}" type="presOf" srcId="{BF91B3DF-0669-46C1-92C0-0EF8EE7FAD8C}" destId="{21B95AB4-8872-45E6-A24D-90C4EDBF4A32}" srcOrd="0" destOrd="0" presId="urn:microsoft.com/office/officeart/2005/8/layout/hierarchy3"/>
    <dgm:cxn modelId="{006265DA-E800-4F3A-A512-50C3E94B0A5E}" srcId="{79FEA33E-F265-4213-9808-093EBB0D583D}" destId="{7573E69F-4392-4128-B452-DECDDE80292C}" srcOrd="2" destOrd="0" parTransId="{EB9DB0F7-A8CE-4DE2-BD84-AC1D54B78E7D}" sibTransId="{ADDA36A0-FD83-4B1B-90DF-845984AA2A5E}"/>
    <dgm:cxn modelId="{7F526488-6C0D-4952-84B7-8F55A08AB234}" type="presOf" srcId="{D59439E2-E48E-4C66-808C-514AB95DA355}" destId="{048DB698-F29B-44B6-BB6F-9E7ABCEC4E50}" srcOrd="0" destOrd="0" presId="urn:microsoft.com/office/officeart/2005/8/layout/hierarchy3"/>
    <dgm:cxn modelId="{70CBFDB8-929B-485E-8433-5EFAF82F2EA7}" type="presOf" srcId="{7D2A456F-900D-48AE-860A-40E711756857}" destId="{052AD311-298F-456F-B036-FDDB0498ACAF}" srcOrd="0" destOrd="0" presId="urn:microsoft.com/office/officeart/2005/8/layout/hierarchy3"/>
    <dgm:cxn modelId="{809FF584-ED68-45EF-814C-1AEF91C5CC41}" type="presOf" srcId="{053CF037-EB83-46E1-88B9-153FADB9A749}" destId="{5C0C0688-A184-42B4-90FD-64939D6DC2DE}" srcOrd="0" destOrd="0" presId="urn:microsoft.com/office/officeart/2005/8/layout/hierarchy3"/>
    <dgm:cxn modelId="{3C3389C1-B94F-4AD7-BEA3-D56B7548744D}" type="presOf" srcId="{7573E69F-4392-4128-B452-DECDDE80292C}" destId="{F0B8B12F-6F6B-4B94-A960-CFB7BC4787EF}" srcOrd="0" destOrd="0" presId="urn:microsoft.com/office/officeart/2005/8/layout/hierarchy3"/>
    <dgm:cxn modelId="{E3844786-FBDF-473A-9318-6A5F2D56E821}" type="presOf" srcId="{C3CFBE69-3C32-438A-B3A0-D5827741D37C}" destId="{64552111-0B5D-42BC-9475-9F1A26879867}" srcOrd="0" destOrd="0" presId="urn:microsoft.com/office/officeart/2005/8/layout/hierarchy3"/>
    <dgm:cxn modelId="{1955BC10-1B0F-4C31-836E-BF416EDED970}" srcId="{053CF037-EB83-46E1-88B9-153FADB9A749}" destId="{79FEA33E-F265-4213-9808-093EBB0D583D}" srcOrd="0" destOrd="0" parTransId="{6D86A65A-8232-40E0-AE10-1B46E003F041}" sibTransId="{2739D055-7698-4ABA-AE81-18A7F338BD44}"/>
    <dgm:cxn modelId="{DA3E24EA-C467-49A1-BF12-22B15746D52B}" type="presOf" srcId="{EB9DB0F7-A8CE-4DE2-BD84-AC1D54B78E7D}" destId="{34BFAF60-85A6-4B39-BB8C-D145F45D5EED}" srcOrd="0" destOrd="0" presId="urn:microsoft.com/office/officeart/2005/8/layout/hierarchy3"/>
    <dgm:cxn modelId="{884ABDD8-0308-4E67-B32A-FC0F9C9A2E72}" type="presParOf" srcId="{5C0C0688-A184-42B4-90FD-64939D6DC2DE}" destId="{2CC1E892-291C-4F9E-A998-7F092034413A}" srcOrd="0" destOrd="0" presId="urn:microsoft.com/office/officeart/2005/8/layout/hierarchy3"/>
    <dgm:cxn modelId="{9FCA4377-2321-493C-BF64-93B05B0BE08E}" type="presParOf" srcId="{2CC1E892-291C-4F9E-A998-7F092034413A}" destId="{4B4F3F5B-2E97-437C-BE9D-9252EAC6F2CC}" srcOrd="0" destOrd="0" presId="urn:microsoft.com/office/officeart/2005/8/layout/hierarchy3"/>
    <dgm:cxn modelId="{35E1459D-04B7-40A0-8C41-FF013985CE3E}" type="presParOf" srcId="{4B4F3F5B-2E97-437C-BE9D-9252EAC6F2CC}" destId="{98CB595A-6AA0-47A7-9CD9-63D784C17A79}" srcOrd="0" destOrd="0" presId="urn:microsoft.com/office/officeart/2005/8/layout/hierarchy3"/>
    <dgm:cxn modelId="{E4ACB911-6E06-4D0F-B70B-A8B09074865C}" type="presParOf" srcId="{4B4F3F5B-2E97-437C-BE9D-9252EAC6F2CC}" destId="{8349514E-ADC1-4A51-A808-FB2589902FF3}" srcOrd="1" destOrd="0" presId="urn:microsoft.com/office/officeart/2005/8/layout/hierarchy3"/>
    <dgm:cxn modelId="{63C1D7AA-1353-4647-957E-EF20772038F2}" type="presParOf" srcId="{2CC1E892-291C-4F9E-A998-7F092034413A}" destId="{E9585D12-42D9-4FB7-8919-83F77A551049}" srcOrd="1" destOrd="0" presId="urn:microsoft.com/office/officeart/2005/8/layout/hierarchy3"/>
    <dgm:cxn modelId="{4B01004B-0DA9-4FEC-9993-F2A1A6D880C2}" type="presParOf" srcId="{E9585D12-42D9-4FB7-8919-83F77A551049}" destId="{1899CBF6-7604-40BD-9747-D17609DB0545}" srcOrd="0" destOrd="0" presId="urn:microsoft.com/office/officeart/2005/8/layout/hierarchy3"/>
    <dgm:cxn modelId="{53C65D89-5737-4A65-95EE-CF9121AE8847}" type="presParOf" srcId="{E9585D12-42D9-4FB7-8919-83F77A551049}" destId="{21B95AB4-8872-45E6-A24D-90C4EDBF4A32}" srcOrd="1" destOrd="0" presId="urn:microsoft.com/office/officeart/2005/8/layout/hierarchy3"/>
    <dgm:cxn modelId="{F08F51A6-6E24-4248-9B34-BD8ADC13F9FE}" type="presParOf" srcId="{E9585D12-42D9-4FB7-8919-83F77A551049}" destId="{048DB698-F29B-44B6-BB6F-9E7ABCEC4E50}" srcOrd="2" destOrd="0" presId="urn:microsoft.com/office/officeart/2005/8/layout/hierarchy3"/>
    <dgm:cxn modelId="{16A89021-705E-4F67-9F9F-E865A8714A9A}" type="presParOf" srcId="{E9585D12-42D9-4FB7-8919-83F77A551049}" destId="{07DABECD-4AB5-4A81-AEDD-9893E33FB5DA}" srcOrd="3" destOrd="0" presId="urn:microsoft.com/office/officeart/2005/8/layout/hierarchy3"/>
    <dgm:cxn modelId="{0747DBE8-01FF-486B-AD64-04A692BB58E2}" type="presParOf" srcId="{E9585D12-42D9-4FB7-8919-83F77A551049}" destId="{34BFAF60-85A6-4B39-BB8C-D145F45D5EED}" srcOrd="4" destOrd="0" presId="urn:microsoft.com/office/officeart/2005/8/layout/hierarchy3"/>
    <dgm:cxn modelId="{D177C184-922C-45A5-8979-0F09AE3096A1}" type="presParOf" srcId="{E9585D12-42D9-4FB7-8919-83F77A551049}" destId="{F0B8B12F-6F6B-4B94-A960-CFB7BC4787EF}" srcOrd="5" destOrd="0" presId="urn:microsoft.com/office/officeart/2005/8/layout/hierarchy3"/>
    <dgm:cxn modelId="{AA9C28A3-0D2A-4957-9100-D11F46E52A27}" type="presParOf" srcId="{E9585D12-42D9-4FB7-8919-83F77A551049}" destId="{64552111-0B5D-42BC-9475-9F1A26879867}" srcOrd="6" destOrd="0" presId="urn:microsoft.com/office/officeart/2005/8/layout/hierarchy3"/>
    <dgm:cxn modelId="{B3F270BA-A1B9-449A-9FCE-2B1929FE37B3}" type="presParOf" srcId="{E9585D12-42D9-4FB7-8919-83F77A551049}" destId="{052AD311-298F-456F-B036-FDDB0498ACAF}" srcOrd="7"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B595A-6AA0-47A7-9CD9-63D784C17A79}">
      <dsp:nvSpPr>
        <dsp:cNvPr id="0" name=""/>
        <dsp:cNvSpPr/>
      </dsp:nvSpPr>
      <dsp:spPr>
        <a:xfrm>
          <a:off x="851296" y="1190"/>
          <a:ext cx="1345406" cy="672703"/>
        </a:xfrm>
        <a:prstGeom prst="roundRect">
          <a:avLst>
            <a:gd name="adj" fmla="val 10000"/>
          </a:avLst>
        </a:prstGeom>
        <a:solidFill>
          <a:schemeClr val="accent1">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en-US" sz="2500" kern="1200" dirty="0" smtClean="0"/>
            <a:t>National</a:t>
          </a:r>
          <a:endParaRPr lang="en-US" sz="2500" kern="1200" dirty="0"/>
        </a:p>
      </dsp:txBody>
      <dsp:txXfrm>
        <a:off x="870999" y="20893"/>
        <a:ext cx="1306000" cy="633297"/>
      </dsp:txXfrm>
    </dsp:sp>
    <dsp:sp modelId="{1899CBF6-7604-40BD-9747-D17609DB0545}">
      <dsp:nvSpPr>
        <dsp:cNvPr id="0" name=""/>
        <dsp:cNvSpPr/>
      </dsp:nvSpPr>
      <dsp:spPr>
        <a:xfrm>
          <a:off x="985837" y="673893"/>
          <a:ext cx="134540" cy="504527"/>
        </a:xfrm>
        <a:custGeom>
          <a:avLst/>
          <a:gdLst/>
          <a:ahLst/>
          <a:cxnLst/>
          <a:rect l="0" t="0" r="0" b="0"/>
          <a:pathLst>
            <a:path>
              <a:moveTo>
                <a:pt x="0" y="0"/>
              </a:moveTo>
              <a:lnTo>
                <a:pt x="0" y="504527"/>
              </a:lnTo>
              <a:lnTo>
                <a:pt x="134540" y="504527"/>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95AB4-8872-45E6-A24D-90C4EDBF4A32}">
      <dsp:nvSpPr>
        <dsp:cNvPr id="0" name=""/>
        <dsp:cNvSpPr/>
      </dsp:nvSpPr>
      <dsp:spPr>
        <a:xfrm>
          <a:off x="1120378" y="842069"/>
          <a:ext cx="1076324" cy="6727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State</a:t>
          </a:r>
          <a:endParaRPr lang="en-US" sz="2100" kern="1200" dirty="0"/>
        </a:p>
      </dsp:txBody>
      <dsp:txXfrm>
        <a:off x="1140081" y="861772"/>
        <a:ext cx="1036918" cy="633297"/>
      </dsp:txXfrm>
    </dsp:sp>
    <dsp:sp modelId="{048DB698-F29B-44B6-BB6F-9E7ABCEC4E50}">
      <dsp:nvSpPr>
        <dsp:cNvPr id="0" name=""/>
        <dsp:cNvSpPr/>
      </dsp:nvSpPr>
      <dsp:spPr>
        <a:xfrm>
          <a:off x="985837" y="673893"/>
          <a:ext cx="134540" cy="1345406"/>
        </a:xfrm>
        <a:custGeom>
          <a:avLst/>
          <a:gdLst/>
          <a:ahLst/>
          <a:cxnLst/>
          <a:rect l="0" t="0" r="0" b="0"/>
          <a:pathLst>
            <a:path>
              <a:moveTo>
                <a:pt x="0" y="0"/>
              </a:moveTo>
              <a:lnTo>
                <a:pt x="0" y="1345406"/>
              </a:lnTo>
              <a:lnTo>
                <a:pt x="134540" y="1345406"/>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DABECD-4AB5-4A81-AEDD-9893E33FB5DA}">
      <dsp:nvSpPr>
        <dsp:cNvPr id="0" name=""/>
        <dsp:cNvSpPr/>
      </dsp:nvSpPr>
      <dsp:spPr>
        <a:xfrm>
          <a:off x="1120378" y="1682948"/>
          <a:ext cx="1076324" cy="6727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County</a:t>
          </a:r>
          <a:endParaRPr lang="en-US" sz="2100" kern="1200" dirty="0"/>
        </a:p>
      </dsp:txBody>
      <dsp:txXfrm>
        <a:off x="1140081" y="1702651"/>
        <a:ext cx="1036918" cy="633297"/>
      </dsp:txXfrm>
    </dsp:sp>
    <dsp:sp modelId="{34BFAF60-85A6-4B39-BB8C-D145F45D5EED}">
      <dsp:nvSpPr>
        <dsp:cNvPr id="0" name=""/>
        <dsp:cNvSpPr/>
      </dsp:nvSpPr>
      <dsp:spPr>
        <a:xfrm>
          <a:off x="985837" y="673893"/>
          <a:ext cx="134540" cy="2186285"/>
        </a:xfrm>
        <a:custGeom>
          <a:avLst/>
          <a:gdLst/>
          <a:ahLst/>
          <a:cxnLst/>
          <a:rect l="0" t="0" r="0" b="0"/>
          <a:pathLst>
            <a:path>
              <a:moveTo>
                <a:pt x="0" y="0"/>
              </a:moveTo>
              <a:lnTo>
                <a:pt x="0" y="2186285"/>
              </a:lnTo>
              <a:lnTo>
                <a:pt x="134540" y="2186285"/>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B8B12F-6F6B-4B94-A960-CFB7BC4787EF}">
      <dsp:nvSpPr>
        <dsp:cNvPr id="0" name=""/>
        <dsp:cNvSpPr/>
      </dsp:nvSpPr>
      <dsp:spPr>
        <a:xfrm>
          <a:off x="1120378" y="2523827"/>
          <a:ext cx="1076324" cy="6727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Census Tract</a:t>
          </a:r>
          <a:endParaRPr lang="en-US" sz="2100" kern="1200" dirty="0"/>
        </a:p>
      </dsp:txBody>
      <dsp:txXfrm>
        <a:off x="1140081" y="2543530"/>
        <a:ext cx="1036918" cy="633297"/>
      </dsp:txXfrm>
    </dsp:sp>
    <dsp:sp modelId="{64552111-0B5D-42BC-9475-9F1A26879867}">
      <dsp:nvSpPr>
        <dsp:cNvPr id="0" name=""/>
        <dsp:cNvSpPr/>
      </dsp:nvSpPr>
      <dsp:spPr>
        <a:xfrm>
          <a:off x="985837" y="673893"/>
          <a:ext cx="134540" cy="3027164"/>
        </a:xfrm>
        <a:custGeom>
          <a:avLst/>
          <a:gdLst/>
          <a:ahLst/>
          <a:cxnLst/>
          <a:rect l="0" t="0" r="0" b="0"/>
          <a:pathLst>
            <a:path>
              <a:moveTo>
                <a:pt x="0" y="0"/>
              </a:moveTo>
              <a:lnTo>
                <a:pt x="0" y="3027164"/>
              </a:lnTo>
              <a:lnTo>
                <a:pt x="134540" y="3027164"/>
              </a:lnTo>
            </a:path>
          </a:pathLst>
        </a:custGeom>
        <a:noFill/>
        <a:ln w="285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2AD311-298F-456F-B036-FDDB0498ACAF}">
      <dsp:nvSpPr>
        <dsp:cNvPr id="0" name=""/>
        <dsp:cNvSpPr/>
      </dsp:nvSpPr>
      <dsp:spPr>
        <a:xfrm>
          <a:off x="1120378" y="3364706"/>
          <a:ext cx="1076324" cy="672703"/>
        </a:xfrm>
        <a:prstGeom prst="roundRect">
          <a:avLst>
            <a:gd name="adj" fmla="val 10000"/>
          </a:avLst>
        </a:prstGeom>
        <a:solidFill>
          <a:schemeClr val="lt1">
            <a:alpha val="90000"/>
            <a:hueOff val="0"/>
            <a:satOff val="0"/>
            <a:lumOff val="0"/>
            <a:alphaOff val="0"/>
          </a:schemeClr>
        </a:solidFill>
        <a:ln w="285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005" tIns="26670" rIns="40005" bIns="26670" numCol="1" spcCol="1270" anchor="ctr" anchorCtr="0">
          <a:noAutofit/>
        </a:bodyPr>
        <a:lstStyle/>
        <a:p>
          <a:pPr lvl="0" algn="ctr" defTabSz="933450">
            <a:lnSpc>
              <a:spcPct val="90000"/>
            </a:lnSpc>
            <a:spcBef>
              <a:spcPct val="0"/>
            </a:spcBef>
            <a:spcAft>
              <a:spcPct val="35000"/>
            </a:spcAft>
          </a:pPr>
          <a:r>
            <a:rPr lang="en-US" sz="2100" kern="1200" dirty="0" smtClean="0"/>
            <a:t>Block Group</a:t>
          </a:r>
          <a:endParaRPr lang="en-US" sz="2100" kern="1200" dirty="0"/>
        </a:p>
      </dsp:txBody>
      <dsp:txXfrm>
        <a:off x="1140081" y="3384409"/>
        <a:ext cx="1036918" cy="63329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AF533D9-28B4-4EA3-89D0-E6272F3ED853}" type="datetimeFigureOut">
              <a:rPr lang="en-US" smtClean="0"/>
              <a:t>8/30/2018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131F1F-86D4-4A87-B091-F3225323A76C}" type="slidenum">
              <a:rPr lang="en-US" smtClean="0"/>
              <a:t>‹#›</a:t>
            </a:fld>
            <a:endParaRPr lang="en-US"/>
          </a:p>
        </p:txBody>
      </p:sp>
    </p:spTree>
    <p:extLst>
      <p:ext uri="{BB962C8B-B14F-4D97-AF65-F5344CB8AC3E}">
        <p14:creationId xmlns:p14="http://schemas.microsoft.com/office/powerpoint/2010/main" val="22919996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936492F-2C55-442B-84F6-D03B850CD9E7}" type="datetimeFigureOut">
              <a:rPr lang="en-US" smtClean="0"/>
              <a:t>8/30/2018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3A5D59C-C910-41C4-9DC6-1C14384A386A}" type="slidenum">
              <a:rPr lang="en-US" smtClean="0"/>
              <a:t>‹#›</a:t>
            </a:fld>
            <a:endParaRPr lang="en-US"/>
          </a:p>
        </p:txBody>
      </p:sp>
    </p:spTree>
    <p:extLst>
      <p:ext uri="{BB962C8B-B14F-4D97-AF65-F5344CB8AC3E}">
        <p14:creationId xmlns:p14="http://schemas.microsoft.com/office/powerpoint/2010/main" val="830148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archives.gov/exhibits/charters/constitution_amendments_11-27.html#14"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A5D59C-C910-41C4-9DC6-1C14384A386A}" type="slidenum">
              <a:rPr lang="en-US" smtClean="0"/>
              <a:t>3</a:t>
            </a:fld>
            <a:endParaRPr lang="en-US"/>
          </a:p>
        </p:txBody>
      </p:sp>
    </p:spTree>
    <p:extLst>
      <p:ext uri="{BB962C8B-B14F-4D97-AF65-F5344CB8AC3E}">
        <p14:creationId xmlns:p14="http://schemas.microsoft.com/office/powerpoint/2010/main" val="31717435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Latin, applied to the registration of citizens and property in ancient Rome, usually for taxation, from </a:t>
            </a:r>
            <a:r>
              <a:rPr lang="en-US" i="1" dirty="0" err="1"/>
              <a:t>censere</a:t>
            </a:r>
            <a:r>
              <a:rPr lang="en-US" dirty="0"/>
              <a:t> ‘assess.</a:t>
            </a:r>
          </a:p>
        </p:txBody>
      </p:sp>
      <p:sp>
        <p:nvSpPr>
          <p:cNvPr id="4" name="Slide Number Placeholder 3"/>
          <p:cNvSpPr>
            <a:spLocks noGrp="1"/>
          </p:cNvSpPr>
          <p:nvPr>
            <p:ph type="sldNum" sz="quarter" idx="10"/>
          </p:nvPr>
        </p:nvSpPr>
        <p:spPr/>
        <p:txBody>
          <a:bodyPr/>
          <a:lstStyle/>
          <a:p>
            <a:fld id="{23A5D59C-C910-41C4-9DC6-1C14384A386A}" type="slidenum">
              <a:rPr lang="en-US" smtClean="0"/>
              <a:t>6</a:t>
            </a:fld>
            <a:endParaRPr lang="en-US"/>
          </a:p>
        </p:txBody>
      </p:sp>
    </p:spTree>
    <p:extLst>
      <p:ext uri="{BB962C8B-B14F-4D97-AF65-F5344CB8AC3E}">
        <p14:creationId xmlns:p14="http://schemas.microsoft.com/office/powerpoint/2010/main" val="2952101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t>1790 – 4 million population</a:t>
            </a:r>
          </a:p>
          <a:p>
            <a:r>
              <a:rPr lang="en-US" sz="1800" dirty="0"/>
              <a:t>The United States was the first country to call for a regularly held census. The categories allowed Congress to determine persons residing in the United States for collection of taxes and the appropriation of seats in the House of Representatives.</a:t>
            </a:r>
          </a:p>
          <a:p>
            <a:endParaRPr lang="en-US" sz="1800" dirty="0"/>
          </a:p>
          <a:p>
            <a:r>
              <a:rPr lang="en-US" sz="1800" dirty="0">
                <a:hlinkClick r:id="rId3"/>
              </a:rPr>
              <a:t>Representatives and direct Taxes shall be apportioned among the several States which may be included within this Union, according to their respective Numbers, which shall be determined by adding to the whole Number of free Persons, including those bound to Service for a Term of Years, and excluding Indians not taxed, three fifths of all other Persons</a:t>
            </a:r>
            <a:r>
              <a:rPr lang="en-US" sz="1800" dirty="0"/>
              <a:t>. The actual Enumeration shall be made within three Years after the first Meeting of the Congress of the United States, and within every subsequent Term of ten Years, in such Manner as they shall by Law direct.</a:t>
            </a:r>
          </a:p>
        </p:txBody>
      </p:sp>
      <p:sp>
        <p:nvSpPr>
          <p:cNvPr id="4" name="Slide Number Placeholder 3"/>
          <p:cNvSpPr>
            <a:spLocks noGrp="1"/>
          </p:cNvSpPr>
          <p:nvPr>
            <p:ph type="sldNum" sz="quarter" idx="10"/>
          </p:nvPr>
        </p:nvSpPr>
        <p:spPr/>
        <p:txBody>
          <a:bodyPr/>
          <a:lstStyle/>
          <a:p>
            <a:fld id="{23A5D59C-C910-41C4-9DC6-1C14384A386A}" type="slidenum">
              <a:rPr lang="en-US" smtClean="0"/>
              <a:t>8</a:t>
            </a:fld>
            <a:endParaRPr lang="en-US"/>
          </a:p>
        </p:txBody>
      </p:sp>
    </p:spTree>
    <p:extLst>
      <p:ext uri="{BB962C8B-B14F-4D97-AF65-F5344CB8AC3E}">
        <p14:creationId xmlns:p14="http://schemas.microsoft.com/office/powerpoint/2010/main" val="903315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other free persons" mostly meant </a:t>
            </a:r>
            <a:r>
              <a:rPr lang="en-US" b="1" dirty="0"/>
              <a:t>free blacks</a:t>
            </a:r>
            <a:r>
              <a:rPr lang="en-US" dirty="0"/>
              <a:t>, or African Americans who were not enslaved. It also included </a:t>
            </a:r>
            <a:r>
              <a:rPr lang="en-US" b="1" dirty="0"/>
              <a:t>Native Americans</a:t>
            </a:r>
            <a:r>
              <a:rPr lang="en-US" dirty="0"/>
              <a:t> and immigrants from </a:t>
            </a:r>
            <a:r>
              <a:rPr lang="en-US" b="1" dirty="0"/>
              <a:t>Asia</a:t>
            </a:r>
            <a:r>
              <a:rPr lang="en-US" dirty="0"/>
              <a:t>.</a:t>
            </a:r>
          </a:p>
        </p:txBody>
      </p:sp>
      <p:sp>
        <p:nvSpPr>
          <p:cNvPr id="4" name="Slide Number Placeholder 3"/>
          <p:cNvSpPr>
            <a:spLocks noGrp="1"/>
          </p:cNvSpPr>
          <p:nvPr>
            <p:ph type="sldNum" sz="quarter" idx="10"/>
          </p:nvPr>
        </p:nvSpPr>
        <p:spPr/>
        <p:txBody>
          <a:bodyPr/>
          <a:lstStyle/>
          <a:p>
            <a:fld id="{23A5D59C-C910-41C4-9DC6-1C14384A386A}" type="slidenum">
              <a:rPr lang="en-US" smtClean="0"/>
              <a:t>9</a:t>
            </a:fld>
            <a:endParaRPr lang="en-US"/>
          </a:p>
        </p:txBody>
      </p:sp>
    </p:spTree>
    <p:extLst>
      <p:ext uri="{BB962C8B-B14F-4D97-AF65-F5344CB8AC3E}">
        <p14:creationId xmlns:p14="http://schemas.microsoft.com/office/powerpoint/2010/main" val="2077309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Same sex starting in 1990, but still no option to indicate anything</a:t>
            </a:r>
            <a:r>
              <a:rPr lang="en-US" baseline="0" dirty="0" smtClean="0"/>
              <a:t> other than male/female</a:t>
            </a:r>
          </a:p>
          <a:p>
            <a:r>
              <a:rPr lang="en-US" baseline="0" dirty="0" smtClean="0"/>
              <a:t>Income, but no information on assets</a:t>
            </a:r>
          </a:p>
          <a:p>
            <a:endParaRPr lang="en-US" baseline="0" dirty="0" smtClean="0"/>
          </a:p>
          <a:p>
            <a:r>
              <a:rPr lang="en-US" dirty="0" smtClean="0"/>
              <a:t>Third Wave 1880 - 1914</a:t>
            </a:r>
          </a:p>
          <a:p>
            <a:r>
              <a:rPr lang="en-US" dirty="0" smtClean="0"/>
              <a:t>PUSH/PULL FACTORS: Immigrants came over to America for more job opportunities and freedom of religion.</a:t>
            </a:r>
          </a:p>
          <a:p>
            <a:r>
              <a:rPr lang="en-US" dirty="0" smtClean="0"/>
              <a:t>IMMIGRANTS: Chinese, Japanese, and other Asian countries (migrated to the western states).</a:t>
            </a:r>
          </a:p>
          <a:p>
            <a:r>
              <a:rPr lang="en-US" dirty="0" smtClean="0"/>
              <a:t>FACTS:</a:t>
            </a:r>
            <a:br>
              <a:rPr lang="en-US" dirty="0" smtClean="0"/>
            </a:br>
            <a:r>
              <a:rPr lang="en-US" dirty="0" smtClean="0"/>
              <a:t>-Over half of the operatives in steel, meat-packing, and mining were made up of immigrants.</a:t>
            </a:r>
            <a:br>
              <a:rPr lang="en-US" dirty="0" smtClean="0"/>
            </a:br>
            <a:r>
              <a:rPr lang="en-US" dirty="0" smtClean="0"/>
              <a:t>-In the 1910 census, foreign-born residents made up 15 percent of the U.S. population and 24 percent of the U.S. labor force.</a:t>
            </a:r>
            <a:br>
              <a:rPr lang="en-US" dirty="0" smtClean="0"/>
            </a:br>
            <a:r>
              <a:rPr lang="en-US" dirty="0" smtClean="0"/>
              <a:t>-By 1914, 1.2 million immigrants had entered the United States.</a:t>
            </a:r>
          </a:p>
          <a:p>
            <a:endParaRPr lang="en-US" dirty="0" smtClean="0"/>
          </a:p>
          <a:p>
            <a:r>
              <a:rPr lang="en-US" dirty="0" smtClean="0"/>
              <a:t>-Hispanics made up about one-half of the number of immigrants in the 1980s and early 1990s.</a:t>
            </a:r>
            <a:endParaRPr lang="en-US" dirty="0"/>
          </a:p>
        </p:txBody>
      </p:sp>
      <p:sp>
        <p:nvSpPr>
          <p:cNvPr id="4" name="Slide Number Placeholder 3"/>
          <p:cNvSpPr>
            <a:spLocks noGrp="1"/>
          </p:cNvSpPr>
          <p:nvPr>
            <p:ph type="sldNum" sz="quarter" idx="10"/>
          </p:nvPr>
        </p:nvSpPr>
        <p:spPr/>
        <p:txBody>
          <a:bodyPr/>
          <a:lstStyle/>
          <a:p>
            <a:fld id="{23A5D59C-C910-41C4-9DC6-1C14384A386A}" type="slidenum">
              <a:rPr lang="en-US" smtClean="0"/>
              <a:t>10</a:t>
            </a:fld>
            <a:endParaRPr lang="en-US"/>
          </a:p>
        </p:txBody>
      </p:sp>
    </p:spTree>
    <p:extLst>
      <p:ext uri="{BB962C8B-B14F-4D97-AF65-F5344CB8AC3E}">
        <p14:creationId xmlns:p14="http://schemas.microsoft.com/office/powerpoint/2010/main" val="232600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San Francisco 75</a:t>
            </a:r>
          </a:p>
          <a:p>
            <a:r>
              <a:rPr lang="en-US" dirty="0" smtClean="0"/>
              <a:t>Contra Costa 13</a:t>
            </a:r>
            <a:endParaRPr lang="en-US" dirty="0"/>
          </a:p>
        </p:txBody>
      </p:sp>
      <p:sp>
        <p:nvSpPr>
          <p:cNvPr id="4" name="Slide Number Placeholder 3"/>
          <p:cNvSpPr>
            <a:spLocks noGrp="1"/>
          </p:cNvSpPr>
          <p:nvPr>
            <p:ph type="sldNum" sz="quarter" idx="10"/>
          </p:nvPr>
        </p:nvSpPr>
        <p:spPr/>
        <p:txBody>
          <a:bodyPr/>
          <a:lstStyle/>
          <a:p>
            <a:fld id="{23A5D59C-C910-41C4-9DC6-1C14384A386A}"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316354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Stay alert!  OMB can, and does, add and subtract counties from metro and micro areas.  For example, over time Walker County has been in, then out, then back in the Birmingham metro area.</a:t>
            </a:r>
          </a:p>
          <a:p>
            <a:endParaRPr lang="en-US" dirty="0"/>
          </a:p>
          <a:p>
            <a:r>
              <a:rPr lang="en-US" dirty="0"/>
              <a:t>Metro and micro areas can cross state boundaries.  For example, Russell County, Alabama belongs to the Columbus, Georgia metro area.  Quitman County, Georgia belongs to the Eufaula, Alabama micro area.  The Auburn-Opelika metro area belongs to the Atlanta-Sandy Springs-</a:t>
            </a:r>
            <a:r>
              <a:rPr lang="en-US" dirty="0" err="1"/>
              <a:t>Gainsville</a:t>
            </a:r>
            <a:r>
              <a:rPr lang="en-US" dirty="0"/>
              <a:t> GA-AL combined statistical area.</a:t>
            </a:r>
          </a:p>
          <a:p>
            <a:endParaRPr lang="en-US" dirty="0"/>
          </a:p>
        </p:txBody>
      </p:sp>
      <p:sp>
        <p:nvSpPr>
          <p:cNvPr id="4" name="Slide Number Placeholder 3"/>
          <p:cNvSpPr>
            <a:spLocks noGrp="1"/>
          </p:cNvSpPr>
          <p:nvPr>
            <p:ph type="sldNum" sz="quarter" idx="10"/>
          </p:nvPr>
        </p:nvSpPr>
        <p:spPr/>
        <p:txBody>
          <a:bodyPr/>
          <a:lstStyle/>
          <a:p>
            <a:fld id="{23A5D59C-C910-41C4-9DC6-1C14384A386A}" type="slidenum">
              <a:rPr lang="en-US" smtClean="0"/>
              <a:t>25</a:t>
            </a:fld>
            <a:endParaRPr lang="en-US"/>
          </a:p>
        </p:txBody>
      </p:sp>
    </p:spTree>
    <p:extLst>
      <p:ext uri="{BB962C8B-B14F-4D97-AF65-F5344CB8AC3E}">
        <p14:creationId xmlns:p14="http://schemas.microsoft.com/office/powerpoint/2010/main" val="227100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5D59C-C910-41C4-9DC6-1C14384A386A}" type="slidenum">
              <a:rPr lang="en-US" smtClean="0"/>
              <a:t>32</a:t>
            </a:fld>
            <a:endParaRPr lang="en-US"/>
          </a:p>
        </p:txBody>
      </p:sp>
    </p:spTree>
    <p:extLst>
      <p:ext uri="{BB962C8B-B14F-4D97-AF65-F5344CB8AC3E}">
        <p14:creationId xmlns:p14="http://schemas.microsoft.com/office/powerpoint/2010/main" val="331227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3A5D59C-C910-41C4-9DC6-1C14384A386A}" type="slidenum">
              <a:rPr lang="en-US" smtClean="0"/>
              <a:t>33</a:t>
            </a:fld>
            <a:endParaRPr lang="en-US"/>
          </a:p>
        </p:txBody>
      </p:sp>
    </p:spTree>
    <p:extLst>
      <p:ext uri="{BB962C8B-B14F-4D97-AF65-F5344CB8AC3E}">
        <p14:creationId xmlns:p14="http://schemas.microsoft.com/office/powerpoint/2010/main" val="2431577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284FB103-F080-4FE7-A533-1B664AD16D0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1C0CC33C-CCC4-4F00-B6BD-F13C2B9FE7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FB103-F080-4FE7-A533-1B664AD16D0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4FB103-F080-4FE7-A533-1B664AD16D0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3BB6A62-510F-482B-91E0-90889F6B40B2}"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9452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1067118"/>
          </a:xfrm>
        </p:spPr>
        <p:txBody>
          <a:bodyPr>
            <a:normAutofit/>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52600"/>
            <a:ext cx="8077200" cy="43735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
        <p:nvSpPr>
          <p:cNvPr id="7" name="Rectangle 6"/>
          <p:cNvSpPr/>
          <p:nvPr userDrawn="1"/>
        </p:nvSpPr>
        <p:spPr>
          <a:xfrm>
            <a:off x="0" y="5257800"/>
            <a:ext cx="9144000" cy="1600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
        <p:nvSpPr>
          <p:cNvPr id="8" name="Rectangle 7"/>
          <p:cNvSpPr/>
          <p:nvPr userDrawn="1"/>
        </p:nvSpPr>
        <p:spPr>
          <a:xfrm>
            <a:off x="0" y="0"/>
            <a:ext cx="9144000" cy="381000"/>
          </a:xfrm>
          <a:prstGeom prst="rect">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556430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8" name="Slide Number Placeholder 7"/>
          <p:cNvSpPr>
            <a:spLocks noGrp="1"/>
          </p:cNvSpPr>
          <p:nvPr>
            <p:ph type="sldNum" sz="quarter" idx="11"/>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220510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9332175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8" name="Footer Placeholder 7"/>
          <p:cNvSpPr>
            <a:spLocks noGrp="1"/>
          </p:cNvSpPr>
          <p:nvPr>
            <p:ph type="ftr" sz="quarter" idx="11"/>
          </p:nvPr>
        </p:nvSpPr>
        <p:spPr/>
        <p:txBody>
          <a:bodyPr/>
          <a:lstStyle/>
          <a:p>
            <a:endParaRPr lang="en-US">
              <a:solidFill>
                <a:srgbClr val="000000"/>
              </a:solidFill>
            </a:endParaRPr>
          </a:p>
        </p:txBody>
      </p:sp>
      <p:sp>
        <p:nvSpPr>
          <p:cNvPr id="9" name="Slide Number Placeholder 8"/>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672018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4" name="Footer Placeholder 3"/>
          <p:cNvSpPr>
            <a:spLocks noGrp="1"/>
          </p:cNvSpPr>
          <p:nvPr>
            <p:ph type="ftr" sz="quarter" idx="11"/>
          </p:nvPr>
        </p:nvSpPr>
        <p:spPr/>
        <p:txBody>
          <a:bodyPr/>
          <a:lstStyle/>
          <a:p>
            <a:endParaRPr lang="en-US">
              <a:solidFill>
                <a:srgbClr val="000000"/>
              </a:solidFill>
            </a:endParaRPr>
          </a:p>
        </p:txBody>
      </p:sp>
      <p:sp>
        <p:nvSpPr>
          <p:cNvPr id="5" name="Slide Number Placeholder 4"/>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76362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3" name="Footer Placeholder 2"/>
          <p:cNvSpPr>
            <a:spLocks noGrp="1"/>
          </p:cNvSpPr>
          <p:nvPr>
            <p:ph type="ftr" sz="quarter" idx="11"/>
          </p:nvPr>
        </p:nvSpPr>
        <p:spPr/>
        <p:txBody>
          <a:bodyPr/>
          <a:lstStyle/>
          <a:p>
            <a:endParaRPr lang="en-US">
              <a:solidFill>
                <a:srgbClr val="000000"/>
              </a:solidFill>
            </a:endParaRPr>
          </a:p>
        </p:txBody>
      </p:sp>
      <p:sp>
        <p:nvSpPr>
          <p:cNvPr id="4" name="Slide Number Placeholder 3"/>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383143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63521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4FB103-F080-4FE7-A533-1B664AD16D08}" type="datetimeFigureOut">
              <a:rPr lang="en-US" smtClean="0"/>
              <a:t>8/30/2018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6" name="Footer Placeholder 5"/>
          <p:cNvSpPr>
            <a:spLocks noGrp="1"/>
          </p:cNvSpPr>
          <p:nvPr>
            <p:ph type="ftr" sz="quarter" idx="11"/>
          </p:nvPr>
        </p:nvSpPr>
        <p:spPr/>
        <p:txBody>
          <a:body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C3BB6A62-510F-482B-91E0-90889F6B40B2}" type="slidenum">
              <a:rPr lang="en-US" smtClean="0">
                <a:solidFill>
                  <a:srgbClr val="000000"/>
                </a:solidFill>
              </a:rPr>
              <a:pPr/>
              <a:t>‹#›</a:t>
            </a:fld>
            <a:endParaRPr lang="en-US">
              <a:solidFill>
                <a:srgbClr val="000000"/>
              </a:solidFill>
            </a:endParaRPr>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174707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21968236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5" name="Footer Placeholder 4"/>
          <p:cNvSpPr>
            <a:spLocks noGrp="1"/>
          </p:cNvSpPr>
          <p:nvPr>
            <p:ph type="ftr" sz="quarter" idx="11"/>
          </p:nvPr>
        </p:nvSpPr>
        <p:spPr/>
        <p:txBody>
          <a:bodyPr/>
          <a:lstStyle/>
          <a:p>
            <a:endParaRPr lang="en-US">
              <a:solidFill>
                <a:srgbClr val="000000"/>
              </a:solidFill>
            </a:endParaRPr>
          </a:p>
        </p:txBody>
      </p:sp>
      <p:sp>
        <p:nvSpPr>
          <p:cNvPr id="6" name="Slide Number Placeholder 5"/>
          <p:cNvSpPr>
            <a:spLocks noGrp="1"/>
          </p:cNvSpPr>
          <p:nvPr>
            <p:ph type="sldNum" sz="quarter" idx="12"/>
          </p:nvPr>
        </p:nvSpPr>
        <p:spPr/>
        <p:txBody>
          <a:bodyPr/>
          <a:lstStyle/>
          <a:p>
            <a:fld id="{C3BB6A62-510F-482B-91E0-90889F6B40B2}" type="slidenum">
              <a:rPr lang="en-US" smtClean="0">
                <a:solidFill>
                  <a:srgbClr val="D1282E"/>
                </a:solidFill>
              </a:rPr>
              <a:pPr/>
              <a:t>‹#›</a:t>
            </a:fld>
            <a:endParaRPr lang="en-US">
              <a:solidFill>
                <a:srgbClr val="D1282E"/>
              </a:solidFill>
            </a:endParaRPr>
          </a:p>
        </p:txBody>
      </p:sp>
    </p:spTree>
    <p:extLst>
      <p:ext uri="{BB962C8B-B14F-4D97-AF65-F5344CB8AC3E}">
        <p14:creationId xmlns:p14="http://schemas.microsoft.com/office/powerpoint/2010/main" val="9459621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0B1386-30F3-4799-8643-B980D52CC8A5}" type="slidenum">
              <a:rPr lang="en-US">
                <a:solidFill>
                  <a:srgbClr val="D1282E"/>
                </a:solidFill>
              </a:rPr>
              <a:pPr>
                <a:defRPr/>
              </a:pPr>
              <a:t>‹#›</a:t>
            </a:fld>
            <a:endParaRPr lang="en-US">
              <a:solidFill>
                <a:srgbClr val="D1282E"/>
              </a:solidFill>
            </a:endParaRPr>
          </a:p>
        </p:txBody>
      </p:sp>
    </p:spTree>
    <p:extLst>
      <p:ext uri="{BB962C8B-B14F-4D97-AF65-F5344CB8AC3E}">
        <p14:creationId xmlns:p14="http://schemas.microsoft.com/office/powerpoint/2010/main" val="1608673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284FB103-F080-4FE7-A533-1B664AD16D08}" type="datetimeFigureOut">
              <a:rPr lang="en-US" smtClean="0"/>
              <a:t>8/30/2018</a:t>
            </a:fld>
            <a:endParaRPr lang="en-US"/>
          </a:p>
        </p:txBody>
      </p:sp>
      <p:sp>
        <p:nvSpPr>
          <p:cNvPr id="8" name="Slide Number Placeholder 7"/>
          <p:cNvSpPr>
            <a:spLocks noGrp="1"/>
          </p:cNvSpPr>
          <p:nvPr>
            <p:ph type="sldNum" sz="quarter" idx="11"/>
          </p:nvPr>
        </p:nvSpPr>
        <p:spPr/>
        <p:txBody>
          <a:bodyPr/>
          <a:lstStyle/>
          <a:p>
            <a:fld id="{1C0CC33C-CCC4-4F00-B6BD-F13C2B9FE78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84FB103-F080-4FE7-A533-1B664AD16D0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4FB103-F080-4FE7-A533-1B664AD16D08}" type="datetimeFigureOut">
              <a:rPr lang="en-US" smtClean="0"/>
              <a:t>8/30/2018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4FB103-F080-4FE7-A533-1B664AD16D08}" type="datetimeFigureOut">
              <a:rPr lang="en-US" smtClean="0"/>
              <a:t>8/30/2018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4FB103-F080-4FE7-A533-1B664AD16D08}" type="datetimeFigureOut">
              <a:rPr lang="en-US" smtClean="0"/>
              <a:t>8/30/2018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C0CC33C-CCC4-4F00-B6BD-F13C2B9FE7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FB103-F080-4FE7-A533-1B664AD16D0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C0CC33C-CCC4-4F00-B6BD-F13C2B9FE781}"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4FB103-F080-4FE7-A533-1B664AD16D08}" type="datetimeFigureOut">
              <a:rPr lang="en-US" smtClean="0"/>
              <a:t>8/30/2018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1C0CC33C-CCC4-4F00-B6BD-F13C2B9FE781}" type="slidenum">
              <a:rPr lang="en-US" smtClean="0"/>
              <a:t>‹#›</a:t>
            </a:fld>
            <a:endParaRPr lang="en-US"/>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284FB103-F080-4FE7-A533-1B664AD16D08}" type="datetimeFigureOut">
              <a:rPr lang="en-US" smtClean="0"/>
              <a:t>8/30/2018</a:t>
            </a:fld>
            <a:endParaRPr lang="en-US"/>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1C0CC33C-CCC4-4F00-B6BD-F13C2B9FE781}" type="slidenum">
              <a:rPr lang="en-US" smtClean="0"/>
              <a:t>‹#›</a:t>
            </a:fld>
            <a:endParaRPr lang="en-US"/>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4BA26B04-F0FA-4E38-AAE9-2CC9540FBEDC}" type="datetimeFigureOut">
              <a:rPr lang="en-US" smtClean="0">
                <a:solidFill>
                  <a:srgbClr val="000000"/>
                </a:solidFill>
              </a:rPr>
              <a:pPr/>
              <a:t>8/30/2018</a:t>
            </a:fld>
            <a:endParaRPr lang="en-US">
              <a:solidFill>
                <a:srgbClr val="000000"/>
              </a:solidFill>
            </a:endParaRPr>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a:solidFill>
                <a:srgbClr val="000000"/>
              </a:solidFill>
            </a:endParaRPr>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C3BB6A62-510F-482B-91E0-90889F6B40B2}" type="slidenum">
              <a:rPr lang="en-US" smtClean="0">
                <a:solidFill>
                  <a:srgbClr val="D1282E"/>
                </a:solidFill>
              </a:rPr>
              <a:pPr/>
              <a:t>‹#›</a:t>
            </a:fld>
            <a:endParaRPr lang="en-US">
              <a:solidFill>
                <a:srgbClr val="D1282E"/>
              </a:solidFill>
            </a:endParaRPr>
          </a:p>
        </p:txBody>
      </p:sp>
      <p:sp>
        <p:nvSpPr>
          <p:cNvPr id="7" name="Rectangle 6"/>
          <p:cNvSpPr/>
          <p:nvPr/>
        </p:nvSpPr>
        <p:spPr>
          <a:xfrm>
            <a:off x="9001124" y="0"/>
            <a:ext cx="142876" cy="1371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Rectangle 7"/>
          <p:cNvSpPr/>
          <p:nvPr/>
        </p:nvSpPr>
        <p:spPr>
          <a:xfrm>
            <a:off x="9001124" y="1371600"/>
            <a:ext cx="142876" cy="548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297516481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spcBef>
          <a:spcPct val="0"/>
        </a:spcBef>
        <a:buNone/>
        <a:defRPr sz="3600"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http://www.census.gov/census2000/sumfile3.html" TargetMode="External"/><Relationship Id="rId2" Type="http://schemas.openxmlformats.org/officeDocument/2006/relationships/hyperlink" Target="http://www.census.gov/census2000/sumfile1.html"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hyperlink" Target="http://geocoding.geo.census.gov/" TargetMode="External"/><Relationship Id="rId2" Type="http://schemas.openxmlformats.org/officeDocument/2006/relationships/hyperlink" Target="http://factfinder.census.gov/faces/nav/jsf/pages/searchresults.xhtml?ref=addr&amp;refresh=t" TargetMode="Externa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hyperlink" Target="http://www.whitehouse.gov/sites/default/files/omb/bulletins/2013/b-13-01.pdf" TargetMode="External"/><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Census and ACS</a:t>
            </a:r>
            <a:endParaRPr lang="en-US" sz="6000" dirty="0"/>
          </a:p>
        </p:txBody>
      </p:sp>
      <p:sp>
        <p:nvSpPr>
          <p:cNvPr id="3" name="Subtitle 2"/>
          <p:cNvSpPr>
            <a:spLocks noGrp="1"/>
          </p:cNvSpPr>
          <p:nvPr>
            <p:ph type="subTitle" idx="1"/>
          </p:nvPr>
        </p:nvSpPr>
        <p:spPr>
          <a:xfrm>
            <a:off x="685800" y="3352800"/>
            <a:ext cx="6858000" cy="914400"/>
          </a:xfrm>
        </p:spPr>
        <p:txBody>
          <a:bodyPr/>
          <a:lstStyle/>
          <a:p>
            <a:r>
              <a:rPr lang="en-US" dirty="0" smtClean="0"/>
              <a:t>CP201A: September 6, 2015</a:t>
            </a:r>
            <a:endParaRPr lang="en-US" dirty="0"/>
          </a:p>
        </p:txBody>
      </p:sp>
      <p:cxnSp>
        <p:nvCxnSpPr>
          <p:cNvPr id="4" name="Straight Connector 3"/>
          <p:cNvCxnSpPr/>
          <p:nvPr/>
        </p:nvCxnSpPr>
        <p:spPr>
          <a:xfrm>
            <a:off x="685800" y="31242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53646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685800"/>
          </a:xfrm>
        </p:spPr>
        <p:txBody>
          <a:bodyPr>
            <a:normAutofit/>
          </a:bodyPr>
          <a:lstStyle/>
          <a:p>
            <a:r>
              <a:rPr lang="en-US" sz="2800" dirty="0" smtClean="0"/>
              <a:t>The Census: A Cultural Document</a:t>
            </a:r>
            <a:endParaRPr lang="en-US" sz="2800" dirty="0"/>
          </a:p>
        </p:txBody>
      </p:sp>
      <p:sp>
        <p:nvSpPr>
          <p:cNvPr id="3" name="Content Placeholder 2"/>
          <p:cNvSpPr>
            <a:spLocks noGrp="1"/>
          </p:cNvSpPr>
          <p:nvPr>
            <p:ph idx="1"/>
          </p:nvPr>
        </p:nvSpPr>
        <p:spPr>
          <a:xfrm>
            <a:off x="533400" y="1371600"/>
            <a:ext cx="8077200" cy="3733800"/>
          </a:xfrm>
        </p:spPr>
        <p:txBody>
          <a:bodyPr>
            <a:noAutofit/>
          </a:bodyPr>
          <a:lstStyle/>
          <a:p>
            <a:pPr marL="342900" indent="-342900">
              <a:buFont typeface="Arial" panose="020B0604020202020204" pitchFamily="34" charset="0"/>
              <a:buChar char="•"/>
            </a:pPr>
            <a:r>
              <a:rPr lang="en-US" sz="1800" dirty="0" smtClean="0"/>
              <a:t>1900:</a:t>
            </a:r>
            <a:r>
              <a:rPr lang="en-US" sz="1800" dirty="0"/>
              <a:t> </a:t>
            </a:r>
            <a:r>
              <a:rPr lang="en-US" sz="1800" b="0" dirty="0" smtClean="0"/>
              <a:t>Included incidents </a:t>
            </a:r>
            <a:r>
              <a:rPr lang="en-US" sz="1800" b="0" dirty="0"/>
              <a:t>of deafness, blindness, insanity, juvenile </a:t>
            </a:r>
            <a:r>
              <a:rPr lang="en-US" sz="1800" b="0" dirty="0" smtClean="0"/>
              <a:t>delinquency</a:t>
            </a:r>
          </a:p>
          <a:p>
            <a:pPr marL="342900" indent="-342900">
              <a:buFont typeface="Arial" panose="020B0604020202020204" pitchFamily="34" charset="0"/>
              <a:buChar char="•"/>
            </a:pPr>
            <a:r>
              <a:rPr lang="en-US" sz="1800" dirty="0" smtClean="0"/>
              <a:t>1910: </a:t>
            </a:r>
            <a:r>
              <a:rPr lang="en-US" sz="1800" b="0" dirty="0"/>
              <a:t>A</a:t>
            </a:r>
            <a:r>
              <a:rPr lang="en-US" sz="1800" b="0" dirty="0" smtClean="0"/>
              <a:t>dded </a:t>
            </a:r>
            <a:r>
              <a:rPr lang="en-US" sz="1800" b="0" dirty="0"/>
              <a:t>questions about mines and quarries. </a:t>
            </a:r>
            <a:r>
              <a:rPr lang="en-US" sz="1800" b="0" dirty="0" smtClean="0"/>
              <a:t>First time questions were asked about nationality </a:t>
            </a:r>
            <a:r>
              <a:rPr lang="en-US" sz="1800" b="0" dirty="0"/>
              <a:t>or mother tongue of foreign-born persons and their </a:t>
            </a:r>
            <a:r>
              <a:rPr lang="en-US" sz="1800" b="0" dirty="0" smtClean="0"/>
              <a:t>parents</a:t>
            </a:r>
            <a:endParaRPr lang="en-US" sz="1800" b="0" dirty="0"/>
          </a:p>
          <a:p>
            <a:pPr marL="342900" indent="-342900">
              <a:buFont typeface="Arial" panose="020B0604020202020204" pitchFamily="34" charset="0"/>
              <a:buChar char="•"/>
            </a:pPr>
            <a:r>
              <a:rPr lang="en-US" sz="1800" dirty="0" smtClean="0"/>
              <a:t>1940: </a:t>
            </a:r>
            <a:r>
              <a:rPr lang="en-US" sz="1800" b="0" dirty="0" smtClean="0"/>
              <a:t>First time information was collected on housing</a:t>
            </a:r>
          </a:p>
          <a:p>
            <a:pPr marL="342900" indent="-342900">
              <a:buFont typeface="Arial" panose="020B0604020202020204" pitchFamily="34" charset="0"/>
              <a:buChar char="•"/>
            </a:pPr>
            <a:r>
              <a:rPr lang="en-US" sz="1800" dirty="0" smtClean="0"/>
              <a:t>1960: </a:t>
            </a:r>
            <a:r>
              <a:rPr lang="en-US" sz="1800" b="0" dirty="0" smtClean="0"/>
              <a:t>First time census forms were mailed, the birth of the “long form</a:t>
            </a:r>
            <a:r>
              <a:rPr lang="en-US" sz="1800" b="0" dirty="0" smtClean="0"/>
              <a:t>” sample </a:t>
            </a:r>
            <a:r>
              <a:rPr lang="en-US" sz="1800" b="0" dirty="0" smtClean="0"/>
              <a:t>(SF3 and SF4)</a:t>
            </a:r>
          </a:p>
          <a:p>
            <a:pPr marL="342900" indent="-342900">
              <a:buFont typeface="Arial" panose="020B0604020202020204" pitchFamily="34" charset="0"/>
              <a:buChar char="•"/>
            </a:pPr>
            <a:r>
              <a:rPr lang="en-US" sz="1800" dirty="0" smtClean="0"/>
              <a:t>1980: </a:t>
            </a:r>
            <a:r>
              <a:rPr lang="en-US" sz="1800" b="0" dirty="0" smtClean="0"/>
              <a:t>First time questions were asked about Hispanic origin of 100% of the population</a:t>
            </a:r>
          </a:p>
          <a:p>
            <a:pPr marL="342900" indent="-342900">
              <a:buFont typeface="Arial" panose="020B0604020202020204" pitchFamily="34" charset="0"/>
              <a:buChar char="•"/>
            </a:pPr>
            <a:r>
              <a:rPr lang="en-US" sz="1800" dirty="0" smtClean="0"/>
              <a:t>1990</a:t>
            </a:r>
            <a:r>
              <a:rPr lang="en-US" sz="1800" b="0" dirty="0" smtClean="0"/>
              <a:t>: First time a household could indicate “same-sex” partnership</a:t>
            </a:r>
            <a:endParaRPr lang="en-US" sz="1800" dirty="0" smtClean="0"/>
          </a:p>
        </p:txBody>
      </p:sp>
      <p:cxnSp>
        <p:nvCxnSpPr>
          <p:cNvPr id="4" name="Straight Connector 3"/>
          <p:cNvCxnSpPr/>
          <p:nvPr/>
        </p:nvCxnSpPr>
        <p:spPr>
          <a:xfrm>
            <a:off x="533400" y="12192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2339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609600"/>
          </a:xfrm>
        </p:spPr>
        <p:txBody>
          <a:bodyPr>
            <a:normAutofit/>
          </a:bodyPr>
          <a:lstStyle/>
          <a:p>
            <a:r>
              <a:rPr lang="en-US" dirty="0" smtClean="0"/>
              <a:t>The 2000 Census </a:t>
            </a:r>
            <a:r>
              <a:rPr lang="en-US" dirty="0" smtClean="0"/>
              <a:t>(1980/1990</a:t>
            </a:r>
            <a:r>
              <a:rPr lang="en-US" dirty="0" smtClean="0"/>
              <a:t>)</a:t>
            </a:r>
            <a:endParaRPr lang="en-US" dirty="0"/>
          </a:p>
        </p:txBody>
      </p:sp>
      <p:sp>
        <p:nvSpPr>
          <p:cNvPr id="3" name="Content Placeholder 2"/>
          <p:cNvSpPr>
            <a:spLocks noGrp="1"/>
          </p:cNvSpPr>
          <p:nvPr>
            <p:ph idx="1"/>
          </p:nvPr>
        </p:nvSpPr>
        <p:spPr>
          <a:xfrm>
            <a:off x="381000" y="1143000"/>
            <a:ext cx="8077200" cy="4373563"/>
          </a:xfrm>
        </p:spPr>
        <p:txBody>
          <a:bodyPr>
            <a:normAutofit/>
          </a:bodyPr>
          <a:lstStyle/>
          <a:p>
            <a:r>
              <a:rPr lang="en-US" sz="1800" b="0" dirty="0">
                <a:hlinkClick r:id="rId2"/>
              </a:rPr>
              <a:t>Summary File 1</a:t>
            </a:r>
            <a:r>
              <a:rPr lang="en-US" sz="1800" b="0" dirty="0"/>
              <a:t> (SF </a:t>
            </a:r>
            <a:r>
              <a:rPr lang="en-US" sz="1800" b="0" dirty="0" smtClean="0"/>
              <a:t>1 and SF 2 (provides detailed breakdowns by race/ethnicity) )</a:t>
            </a:r>
            <a:endParaRPr lang="en-US" sz="1800" b="0" dirty="0" smtClean="0"/>
          </a:p>
          <a:p>
            <a:pPr marL="342900" indent="-342900">
              <a:buFont typeface="Arial" panose="020B0604020202020204" pitchFamily="34" charset="0"/>
              <a:buChar char="•"/>
            </a:pPr>
            <a:r>
              <a:rPr lang="en-US" sz="1800" b="0" dirty="0" smtClean="0"/>
              <a:t>The “short form” </a:t>
            </a:r>
          </a:p>
          <a:p>
            <a:pPr marL="800100" lvl="1" indent="-342900"/>
            <a:r>
              <a:rPr lang="en-US" sz="1800" b="0" dirty="0" smtClean="0"/>
              <a:t>Count of people, households, housing units</a:t>
            </a:r>
          </a:p>
          <a:p>
            <a:pPr marL="800100" lvl="1" indent="-342900"/>
            <a:r>
              <a:rPr lang="en-US" sz="1800" b="0" dirty="0" smtClean="0"/>
              <a:t>Age</a:t>
            </a:r>
            <a:r>
              <a:rPr lang="en-US" sz="1800" b="0" dirty="0"/>
              <a:t>, sex, race, Hispanic/Latino origin, </a:t>
            </a:r>
            <a:endParaRPr lang="en-US" sz="1800" b="0" dirty="0" smtClean="0"/>
          </a:p>
          <a:p>
            <a:pPr marL="800100" lvl="1" indent="-342900"/>
            <a:r>
              <a:rPr lang="en-US" sz="1800" b="0" dirty="0" smtClean="0"/>
              <a:t>Owner/renter status</a:t>
            </a:r>
          </a:p>
          <a:p>
            <a:pPr marL="800100" lvl="1" indent="-342900"/>
            <a:r>
              <a:rPr lang="en-US" sz="1800" b="0" dirty="0" smtClean="0"/>
              <a:t>Family composition</a:t>
            </a:r>
            <a:endParaRPr lang="en-US" sz="1800" dirty="0"/>
          </a:p>
          <a:p>
            <a:pPr marL="342900" indent="-342900"/>
            <a:r>
              <a:rPr lang="en-US" sz="1800" b="0" dirty="0" smtClean="0">
                <a:hlinkClick r:id="rId3"/>
              </a:rPr>
              <a:t>Summary </a:t>
            </a:r>
            <a:r>
              <a:rPr lang="en-US" sz="1800" b="0" dirty="0">
                <a:hlinkClick r:id="rId3"/>
              </a:rPr>
              <a:t>File 3</a:t>
            </a:r>
            <a:r>
              <a:rPr lang="en-US" sz="1800" b="0" dirty="0"/>
              <a:t> (SF </a:t>
            </a:r>
            <a:r>
              <a:rPr lang="en-US" sz="1800" b="0" dirty="0" smtClean="0"/>
              <a:t>3 and SF 4)</a:t>
            </a:r>
            <a:endParaRPr lang="en-US" sz="1800" b="0" dirty="0" smtClean="0"/>
          </a:p>
          <a:p>
            <a:pPr marL="342900" indent="-342900">
              <a:buFont typeface="Arial" panose="020B0604020202020204" pitchFamily="34" charset="0"/>
              <a:buChar char="•"/>
            </a:pPr>
            <a:r>
              <a:rPr lang="en-US" sz="1800" b="0" dirty="0" smtClean="0"/>
              <a:t>The “long form”</a:t>
            </a:r>
          </a:p>
          <a:p>
            <a:pPr marL="800100" lvl="1" indent="-342900"/>
            <a:r>
              <a:rPr lang="en-US" sz="1800" b="0" dirty="0" smtClean="0"/>
              <a:t>Social</a:t>
            </a:r>
            <a:r>
              <a:rPr lang="en-US" sz="1800" b="0" dirty="0"/>
              <a:t>, economic and housing characteristics compiled from a sample of approximately 19 million housing units (about 1 in 6 households</a:t>
            </a:r>
            <a:r>
              <a:rPr lang="en-US" sz="1800" b="0" dirty="0" smtClean="0"/>
              <a:t>)</a:t>
            </a:r>
            <a:endParaRPr lang="en-US" sz="1800" dirty="0"/>
          </a:p>
        </p:txBody>
      </p:sp>
    </p:spTree>
    <p:extLst>
      <p:ext uri="{BB962C8B-B14F-4D97-AF65-F5344CB8AC3E}">
        <p14:creationId xmlns:p14="http://schemas.microsoft.com/office/powerpoint/2010/main" val="306688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077200" cy="609600"/>
          </a:xfrm>
        </p:spPr>
        <p:txBody>
          <a:bodyPr/>
          <a:lstStyle/>
          <a:p>
            <a:r>
              <a:rPr lang="en-US" dirty="0" smtClean="0"/>
              <a:t>2010 Census</a:t>
            </a:r>
            <a:endParaRPr lang="en-US" dirty="0"/>
          </a:p>
        </p:txBody>
      </p:sp>
      <p:sp>
        <p:nvSpPr>
          <p:cNvPr id="6" name="Content Placeholder 5"/>
          <p:cNvSpPr>
            <a:spLocks noGrp="1"/>
          </p:cNvSpPr>
          <p:nvPr>
            <p:ph idx="1"/>
          </p:nvPr>
        </p:nvSpPr>
        <p:spPr>
          <a:xfrm>
            <a:off x="419100" y="1295400"/>
            <a:ext cx="8077200" cy="4373563"/>
          </a:xfrm>
        </p:spPr>
        <p:txBody>
          <a:bodyPr>
            <a:normAutofit/>
          </a:bodyPr>
          <a:lstStyle/>
          <a:p>
            <a:pPr marL="342900" indent="-342900">
              <a:buFont typeface="Arial" panose="020B0604020202020204" pitchFamily="34" charset="0"/>
              <a:buChar char="•"/>
            </a:pPr>
            <a:r>
              <a:rPr lang="en-US" sz="2400" dirty="0" smtClean="0"/>
              <a:t>100% count (more or less, under and over-counting)</a:t>
            </a:r>
          </a:p>
          <a:p>
            <a:pPr marL="342900" indent="-342900">
              <a:buFont typeface="Arial" panose="020B0604020202020204" pitchFamily="34" charset="0"/>
              <a:buChar char="•"/>
            </a:pPr>
            <a:r>
              <a:rPr lang="en-US" sz="2400" dirty="0" smtClean="0"/>
              <a:t>People: demographic </a:t>
            </a:r>
            <a:r>
              <a:rPr lang="en-US" sz="2400" dirty="0" smtClean="0"/>
              <a:t>variables (persons, age, household relationships, race and </a:t>
            </a:r>
            <a:r>
              <a:rPr lang="en-US" sz="2400" dirty="0" smtClean="0"/>
              <a:t>ethnicity)</a:t>
            </a:r>
            <a:endParaRPr lang="en-US" sz="2400" dirty="0" smtClean="0"/>
          </a:p>
          <a:p>
            <a:pPr marL="342900" indent="-342900">
              <a:buFont typeface="Arial" panose="020B0604020202020204" pitchFamily="34" charset="0"/>
              <a:buChar char="•"/>
            </a:pPr>
            <a:r>
              <a:rPr lang="en-US" sz="2400" dirty="0" smtClean="0"/>
              <a:t>Housing: tenure and </a:t>
            </a:r>
            <a:r>
              <a:rPr lang="en-US" sz="2400" dirty="0" smtClean="0"/>
              <a:t>vacancy</a:t>
            </a:r>
          </a:p>
          <a:p>
            <a:pPr marL="342900" indent="-342900">
              <a:buFont typeface="Arial" panose="020B0604020202020204" pitchFamily="34" charset="0"/>
              <a:buChar char="•"/>
            </a:pPr>
            <a:r>
              <a:rPr lang="en-US" sz="2400" dirty="0" smtClean="0"/>
              <a:t>THAT’S IT!!!!!</a:t>
            </a:r>
            <a:endParaRPr lang="en-US" sz="2400" dirty="0"/>
          </a:p>
        </p:txBody>
      </p:sp>
      <p:cxnSp>
        <p:nvCxnSpPr>
          <p:cNvPr id="7" name="Straight Connector 6"/>
          <p:cNvCxnSpPr/>
          <p:nvPr/>
        </p:nvCxnSpPr>
        <p:spPr>
          <a:xfrm>
            <a:off x="533400" y="10668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665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457200"/>
            <a:ext cx="8077200" cy="457200"/>
          </a:xfrm>
        </p:spPr>
        <p:txBody>
          <a:bodyPr>
            <a:noAutofit/>
          </a:bodyPr>
          <a:lstStyle/>
          <a:p>
            <a:r>
              <a:rPr lang="en-US" sz="2400" dirty="0" smtClean="0"/>
              <a:t>The American Community Survey (ACS)</a:t>
            </a:r>
            <a:endParaRPr lang="en-US" sz="2400" dirty="0"/>
          </a:p>
        </p:txBody>
      </p:sp>
      <p:sp>
        <p:nvSpPr>
          <p:cNvPr id="8" name="Content Placeholder 7"/>
          <p:cNvSpPr>
            <a:spLocks noGrp="1"/>
          </p:cNvSpPr>
          <p:nvPr>
            <p:ph sz="quarter" idx="4294967295"/>
          </p:nvPr>
        </p:nvSpPr>
        <p:spPr>
          <a:xfrm>
            <a:off x="304800" y="1080247"/>
            <a:ext cx="8610600" cy="5410200"/>
          </a:xfrm>
        </p:spPr>
        <p:txBody>
          <a:bodyPr>
            <a:noAutofit/>
          </a:bodyPr>
          <a:lstStyle/>
          <a:p>
            <a:pPr marL="342900" indent="-342900">
              <a:lnSpc>
                <a:spcPct val="90000"/>
              </a:lnSpc>
              <a:buFont typeface="Arial" panose="020B0604020202020204" pitchFamily="34" charset="0"/>
              <a:buChar char="•"/>
            </a:pPr>
            <a:r>
              <a:rPr lang="en-US" altLang="en-US" dirty="0">
                <a:cs typeface="Times New Roman" pitchFamily="18" charset="0"/>
              </a:rPr>
              <a:t>More detailed info on people and </a:t>
            </a:r>
            <a:r>
              <a:rPr lang="en-US" altLang="en-US" dirty="0" smtClean="0">
                <a:cs typeface="Times New Roman" pitchFamily="18" charset="0"/>
              </a:rPr>
              <a:t>housing is now contained in the ACS rather than the Census</a:t>
            </a:r>
          </a:p>
          <a:p>
            <a:pPr marL="800100" lvl="1" indent="-342900">
              <a:lnSpc>
                <a:spcPct val="90000"/>
              </a:lnSpc>
            </a:pPr>
            <a:r>
              <a:rPr lang="en-US" altLang="en-US" dirty="0" smtClean="0">
                <a:cs typeface="Times New Roman" pitchFamily="18" charset="0"/>
              </a:rPr>
              <a:t>Most people use Census/ACS interchangeably, since both are administered by Census</a:t>
            </a:r>
            <a:endParaRPr lang="en-US" altLang="en-US" dirty="0">
              <a:cs typeface="Times New Roman" pitchFamily="18" charset="0"/>
            </a:endParaRPr>
          </a:p>
          <a:p>
            <a:pPr marL="342900" indent="-342900">
              <a:lnSpc>
                <a:spcPct val="90000"/>
              </a:lnSpc>
              <a:buFont typeface="Arial" panose="020B0604020202020204" pitchFamily="34" charset="0"/>
              <a:buChar char="•"/>
            </a:pPr>
            <a:r>
              <a:rPr lang="en-US" altLang="en-US" dirty="0" smtClean="0">
                <a:cs typeface="Times New Roman" pitchFamily="18" charset="0"/>
              </a:rPr>
              <a:t>Replaces long form with a “rolling” sample of approx. 3 million housing units </a:t>
            </a:r>
            <a:r>
              <a:rPr lang="en-US" altLang="en-US" sz="2400" dirty="0" smtClean="0">
                <a:cs typeface="Times New Roman" pitchFamily="18" charset="0"/>
              </a:rPr>
              <a:t>each year</a:t>
            </a:r>
            <a:endParaRPr lang="en-US" altLang="en-US" sz="2400" dirty="0">
              <a:cs typeface="Times New Roman" pitchFamily="18" charset="0"/>
            </a:endParaRPr>
          </a:p>
          <a:p>
            <a:pPr marL="342900" indent="-342900">
              <a:lnSpc>
                <a:spcPct val="90000"/>
              </a:lnSpc>
              <a:buFont typeface="Arial" panose="020B0604020202020204" pitchFamily="34" charset="0"/>
              <a:buChar char="•"/>
            </a:pPr>
            <a:r>
              <a:rPr lang="en-US" altLang="en-US" dirty="0" smtClean="0">
                <a:cs typeface="Times New Roman" pitchFamily="18" charset="0"/>
              </a:rPr>
              <a:t>Margins </a:t>
            </a:r>
            <a:r>
              <a:rPr lang="en-US" altLang="en-US" dirty="0" smtClean="0">
                <a:cs typeface="Times New Roman" pitchFamily="18" charset="0"/>
              </a:rPr>
              <a:t>of error become </a:t>
            </a:r>
            <a:r>
              <a:rPr lang="en-US" altLang="en-US" dirty="0" smtClean="0">
                <a:cs typeface="Times New Roman" pitchFamily="18" charset="0"/>
              </a:rPr>
              <a:t>critically important</a:t>
            </a:r>
            <a:endParaRPr lang="en-US" altLang="en-US" dirty="0" smtClean="0">
              <a:cs typeface="Times New Roman" pitchFamily="18" charset="0"/>
            </a:endParaRPr>
          </a:p>
          <a:p>
            <a:pPr marL="800100" lvl="1" indent="-342900">
              <a:lnSpc>
                <a:spcPct val="90000"/>
              </a:lnSpc>
            </a:pPr>
            <a:r>
              <a:rPr lang="en-US" altLang="en-US" dirty="0" smtClean="0">
                <a:cs typeface="Times New Roman" pitchFamily="18" charset="0"/>
              </a:rPr>
              <a:t>A much smaller sample than the Census SF3</a:t>
            </a:r>
          </a:p>
        </p:txBody>
      </p:sp>
      <p:cxnSp>
        <p:nvCxnSpPr>
          <p:cNvPr id="7" name="Straight Connector 6"/>
          <p:cNvCxnSpPr/>
          <p:nvPr/>
        </p:nvCxnSpPr>
        <p:spPr>
          <a:xfrm>
            <a:off x="533400" y="10668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4913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the “universe” of a variable</a:t>
            </a:r>
            <a:endParaRPr lang="en-US" dirty="0"/>
          </a:p>
        </p:txBody>
      </p:sp>
      <p:sp>
        <p:nvSpPr>
          <p:cNvPr id="3" name="Content Placeholder 2"/>
          <p:cNvSpPr>
            <a:spLocks noGrp="1"/>
          </p:cNvSpPr>
          <p:nvPr>
            <p:ph idx="1"/>
          </p:nvPr>
        </p:nvSpPr>
        <p:spPr>
          <a:xfrm>
            <a:off x="457200" y="1676400"/>
            <a:ext cx="8077200" cy="3352801"/>
          </a:xfrm>
        </p:spPr>
        <p:txBody>
          <a:bodyPr>
            <a:normAutofit fontScale="92500" lnSpcReduction="20000"/>
          </a:bodyPr>
          <a:lstStyle/>
          <a:p>
            <a:pPr marL="342900" indent="-342900">
              <a:buFont typeface="Arial" panose="020B0604020202020204" pitchFamily="34" charset="0"/>
              <a:buChar char="•"/>
            </a:pPr>
            <a:r>
              <a:rPr lang="en-US" dirty="0" smtClean="0"/>
              <a:t>Persons</a:t>
            </a:r>
          </a:p>
          <a:p>
            <a:pPr marL="800100" lvl="1" indent="-342900"/>
            <a:r>
              <a:rPr lang="en-US" dirty="0" smtClean="0"/>
              <a:t>Persons for Whom the Poverty Status is Determined</a:t>
            </a:r>
          </a:p>
          <a:p>
            <a:pPr marL="1485900" lvl="2" indent="-342900"/>
            <a:r>
              <a:rPr lang="en-US" dirty="0" smtClean="0"/>
              <a:t>Male</a:t>
            </a:r>
          </a:p>
          <a:p>
            <a:pPr marL="1485900" lvl="2" indent="-342900"/>
            <a:r>
              <a:rPr lang="en-US" dirty="0" smtClean="0"/>
              <a:t>Female</a:t>
            </a:r>
          </a:p>
          <a:p>
            <a:pPr marL="800100" lvl="1" indent="-342900"/>
            <a:r>
              <a:rPr lang="en-US" dirty="0" smtClean="0"/>
              <a:t>Persons in the Labor Force</a:t>
            </a:r>
          </a:p>
          <a:p>
            <a:pPr marL="342900" indent="-342900">
              <a:buFont typeface="Arial" panose="020B0604020202020204" pitchFamily="34" charset="0"/>
              <a:buChar char="•"/>
            </a:pPr>
            <a:r>
              <a:rPr lang="en-US" dirty="0" smtClean="0"/>
              <a:t>Households</a:t>
            </a:r>
          </a:p>
          <a:p>
            <a:pPr marL="800100" lvl="1" indent="-342900"/>
            <a:r>
              <a:rPr lang="en-US" dirty="0" smtClean="0"/>
              <a:t>Single Parent Households</a:t>
            </a:r>
            <a:endParaRPr lang="en-US" dirty="0"/>
          </a:p>
          <a:p>
            <a:pPr marL="342900" indent="-342900">
              <a:buFont typeface="Arial" panose="020B0604020202020204" pitchFamily="34" charset="0"/>
              <a:buChar char="•"/>
            </a:pPr>
            <a:r>
              <a:rPr lang="en-US" dirty="0" smtClean="0"/>
              <a:t>Housing Units</a:t>
            </a:r>
          </a:p>
          <a:p>
            <a:pPr marL="800100" lvl="1" indent="-342900"/>
            <a:r>
              <a:rPr lang="en-US" dirty="0" smtClean="0"/>
              <a:t>Occupied Housing Units</a:t>
            </a:r>
          </a:p>
          <a:p>
            <a:pPr marL="1485900" lvl="2" indent="-342900"/>
            <a:r>
              <a:rPr lang="en-US" dirty="0" smtClean="0"/>
              <a:t>Rental</a:t>
            </a:r>
          </a:p>
          <a:p>
            <a:pPr marL="1485900" lvl="2" indent="-342900"/>
            <a:r>
              <a:rPr lang="en-US" dirty="0" smtClean="0"/>
              <a:t>Owned</a:t>
            </a:r>
          </a:p>
        </p:txBody>
      </p:sp>
    </p:spTree>
    <p:extLst>
      <p:ext uri="{BB962C8B-B14F-4D97-AF65-F5344CB8AC3E}">
        <p14:creationId xmlns:p14="http://schemas.microsoft.com/office/powerpoint/2010/main" val="419598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762000"/>
          </a:xfrm>
        </p:spPr>
        <p:txBody>
          <a:bodyPr/>
          <a:lstStyle/>
          <a:p>
            <a:r>
              <a:rPr lang="en-US" dirty="0" smtClean="0"/>
              <a:t>Geographic Aggregation</a:t>
            </a:r>
            <a:endParaRPr lang="en-US" dirty="0"/>
          </a:p>
        </p:txBody>
      </p:sp>
      <p:sp>
        <p:nvSpPr>
          <p:cNvPr id="3" name="Content Placeholder 2"/>
          <p:cNvSpPr>
            <a:spLocks noGrp="1"/>
          </p:cNvSpPr>
          <p:nvPr>
            <p:ph idx="1"/>
          </p:nvPr>
        </p:nvSpPr>
        <p:spPr>
          <a:xfrm>
            <a:off x="457200" y="1447800"/>
            <a:ext cx="8077200" cy="4373563"/>
          </a:xfrm>
        </p:spPr>
        <p:txBody>
          <a:bodyPr/>
          <a:lstStyle/>
          <a:p>
            <a:pPr marL="342900" indent="-342900">
              <a:buFont typeface="Arial" panose="020B0604020202020204" pitchFamily="34" charset="0"/>
              <a:buChar char="•"/>
            </a:pPr>
            <a:r>
              <a:rPr lang="en-US" dirty="0" smtClean="0"/>
              <a:t>The Census doesn’t release data about every person it collects information from</a:t>
            </a:r>
          </a:p>
          <a:p>
            <a:pPr marL="342900" indent="-342900">
              <a:buFont typeface="Arial" panose="020B0604020202020204" pitchFamily="34" charset="0"/>
              <a:buChar char="•"/>
            </a:pPr>
            <a:r>
              <a:rPr lang="en-US" dirty="0" smtClean="0"/>
              <a:t>Instead, it provides two different Census/ACS data products</a:t>
            </a:r>
          </a:p>
          <a:p>
            <a:pPr marL="800100" lvl="1" indent="-342900"/>
            <a:r>
              <a:rPr lang="en-US" dirty="0" smtClean="0"/>
              <a:t>Geographically “aggregated” data, where the underlying survey information is used to develop measures for different places (e.g., neighborhoods, counties, states)</a:t>
            </a:r>
          </a:p>
          <a:p>
            <a:pPr marL="800100" lvl="1" indent="-342900"/>
            <a:r>
              <a:rPr lang="en-US" dirty="0" smtClean="0"/>
              <a:t>A sample of individual survey responses known </a:t>
            </a:r>
            <a:r>
              <a:rPr lang="en-US" dirty="0"/>
              <a:t>as </a:t>
            </a:r>
            <a:r>
              <a:rPr lang="en-US" dirty="0" smtClean="0"/>
              <a:t>the Public </a:t>
            </a:r>
            <a:r>
              <a:rPr lang="en-US" dirty="0"/>
              <a:t>Use Microdata </a:t>
            </a:r>
            <a:r>
              <a:rPr lang="en-US" dirty="0" smtClean="0"/>
              <a:t>Sample, or PUMS</a:t>
            </a:r>
          </a:p>
          <a:p>
            <a:pPr marL="1485900" lvl="2" indent="-342900"/>
            <a:r>
              <a:rPr lang="en-US" dirty="0" smtClean="0"/>
              <a:t>To protect privacy, these data are not available at the neighborhood level, so tend to be used less by planners</a:t>
            </a:r>
            <a:endParaRPr lang="en-US" dirty="0"/>
          </a:p>
        </p:txBody>
      </p:sp>
    </p:spTree>
    <p:extLst>
      <p:ext uri="{BB962C8B-B14F-4D97-AF65-F5344CB8AC3E}">
        <p14:creationId xmlns:p14="http://schemas.microsoft.com/office/powerpoint/2010/main" val="150285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600" dirty="0" smtClean="0"/>
              <a:t>Geographic scales</a:t>
            </a:r>
            <a:endParaRPr lang="en-US" sz="6600" dirty="0"/>
          </a:p>
        </p:txBody>
      </p:sp>
      <p:cxnSp>
        <p:nvCxnSpPr>
          <p:cNvPr id="3" name="Straight Connector 2"/>
          <p:cNvCxnSpPr/>
          <p:nvPr/>
        </p:nvCxnSpPr>
        <p:spPr>
          <a:xfrm>
            <a:off x="457200" y="47244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67333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32099" y="314979"/>
            <a:ext cx="7924800" cy="685482"/>
          </a:xfrm>
        </p:spPr>
        <p:txBody>
          <a:bodyPr>
            <a:normAutofit/>
          </a:bodyPr>
          <a:lstStyle/>
          <a:p>
            <a:r>
              <a:rPr lang="en-US" sz="3200" dirty="0" smtClean="0"/>
              <a:t>Key Census Building Blocks</a:t>
            </a:r>
            <a:endParaRPr lang="en-US" sz="3200" dirty="0"/>
          </a:p>
        </p:txBody>
      </p:sp>
      <p:graphicFrame>
        <p:nvGraphicFramePr>
          <p:cNvPr id="10" name="Diagram 9"/>
          <p:cNvGraphicFramePr/>
          <p:nvPr>
            <p:extLst>
              <p:ext uri="{D42A27DB-BD31-4B8C-83A1-F6EECF244321}">
                <p14:modId xmlns:p14="http://schemas.microsoft.com/office/powerpoint/2010/main" val="586468660"/>
              </p:ext>
            </p:extLst>
          </p:nvPr>
        </p:nvGraphicFramePr>
        <p:xfrm>
          <a:off x="152400" y="1114143"/>
          <a:ext cx="30480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Box 10"/>
          <p:cNvSpPr txBox="1"/>
          <p:nvPr/>
        </p:nvSpPr>
        <p:spPr>
          <a:xfrm>
            <a:off x="3200400" y="990600"/>
            <a:ext cx="5181600" cy="1015663"/>
          </a:xfrm>
          <a:prstGeom prst="rect">
            <a:avLst/>
          </a:prstGeom>
          <a:noFill/>
        </p:spPr>
        <p:txBody>
          <a:bodyPr wrap="square" rtlCol="0">
            <a:spAutoFit/>
          </a:bodyPr>
          <a:lstStyle/>
          <a:p>
            <a:r>
              <a:rPr lang="en-US" sz="2000" dirty="0" smtClean="0">
                <a:solidFill>
                  <a:srgbClr val="000000"/>
                </a:solidFill>
              </a:rPr>
              <a:t>All of these geographies are nested, and are identified by a Federal </a:t>
            </a:r>
            <a:r>
              <a:rPr lang="en-US" sz="2000" dirty="0">
                <a:solidFill>
                  <a:srgbClr val="000000"/>
                </a:solidFill>
              </a:rPr>
              <a:t>Information Processing Standards (</a:t>
            </a:r>
            <a:r>
              <a:rPr lang="en-US" sz="2000" b="1" dirty="0">
                <a:solidFill>
                  <a:srgbClr val="000000"/>
                </a:solidFill>
              </a:rPr>
              <a:t>FIPS</a:t>
            </a:r>
            <a:r>
              <a:rPr lang="en-US" sz="2000" dirty="0" smtClean="0">
                <a:solidFill>
                  <a:srgbClr val="000000"/>
                </a:solidFill>
              </a:rPr>
              <a:t>) code</a:t>
            </a:r>
          </a:p>
        </p:txBody>
      </p:sp>
      <p:sp>
        <p:nvSpPr>
          <p:cNvPr id="12" name="TextBox 11"/>
          <p:cNvSpPr txBox="1"/>
          <p:nvPr/>
        </p:nvSpPr>
        <p:spPr>
          <a:xfrm>
            <a:off x="4809988" y="2083207"/>
            <a:ext cx="2425664" cy="523220"/>
          </a:xfrm>
          <a:prstGeom prst="rect">
            <a:avLst/>
          </a:prstGeom>
          <a:noFill/>
        </p:spPr>
        <p:txBody>
          <a:bodyPr wrap="none" rtlCol="0">
            <a:spAutoFit/>
          </a:bodyPr>
          <a:lstStyle/>
          <a:p>
            <a:r>
              <a:rPr lang="en-US" sz="2800" dirty="0" smtClean="0">
                <a:solidFill>
                  <a:srgbClr val="000000"/>
                </a:solidFill>
              </a:rPr>
              <a:t>California - 06</a:t>
            </a:r>
            <a:endParaRPr lang="en-US" sz="2800" dirty="0">
              <a:solidFill>
                <a:srgbClr val="000000"/>
              </a:solidFill>
            </a:endParaRPr>
          </a:p>
        </p:txBody>
      </p:sp>
      <p:sp>
        <p:nvSpPr>
          <p:cNvPr id="13" name="TextBox 12"/>
          <p:cNvSpPr txBox="1"/>
          <p:nvPr/>
        </p:nvSpPr>
        <p:spPr>
          <a:xfrm>
            <a:off x="4140734" y="2616687"/>
            <a:ext cx="3764172" cy="523220"/>
          </a:xfrm>
          <a:prstGeom prst="rect">
            <a:avLst/>
          </a:prstGeom>
          <a:noFill/>
        </p:spPr>
        <p:txBody>
          <a:bodyPr wrap="none" rtlCol="0">
            <a:spAutoFit/>
          </a:bodyPr>
          <a:lstStyle/>
          <a:p>
            <a:r>
              <a:rPr lang="en-US" sz="2800" dirty="0" smtClean="0">
                <a:solidFill>
                  <a:srgbClr val="000000"/>
                </a:solidFill>
              </a:rPr>
              <a:t>Alameda County - 001</a:t>
            </a:r>
            <a:endParaRPr lang="en-US" sz="2800" dirty="0">
              <a:solidFill>
                <a:srgbClr val="000000"/>
              </a:solidFill>
            </a:endParaRPr>
          </a:p>
        </p:txBody>
      </p:sp>
      <p:sp>
        <p:nvSpPr>
          <p:cNvPr id="14" name="TextBox 13"/>
          <p:cNvSpPr txBox="1"/>
          <p:nvPr/>
        </p:nvSpPr>
        <p:spPr>
          <a:xfrm>
            <a:off x="4423247" y="3167390"/>
            <a:ext cx="3199146" cy="523220"/>
          </a:xfrm>
          <a:prstGeom prst="rect">
            <a:avLst/>
          </a:prstGeom>
          <a:noFill/>
        </p:spPr>
        <p:txBody>
          <a:bodyPr wrap="none" rtlCol="0">
            <a:spAutoFit/>
          </a:bodyPr>
          <a:lstStyle/>
          <a:p>
            <a:r>
              <a:rPr lang="en-US" sz="2800" dirty="0" err="1" smtClean="0">
                <a:solidFill>
                  <a:srgbClr val="000000"/>
                </a:solidFill>
              </a:rPr>
              <a:t>Temescal</a:t>
            </a:r>
            <a:r>
              <a:rPr lang="en-US" sz="2800" dirty="0" smtClean="0">
                <a:solidFill>
                  <a:srgbClr val="000000"/>
                </a:solidFill>
              </a:rPr>
              <a:t> - 401100</a:t>
            </a:r>
            <a:endParaRPr lang="en-US" sz="2800" dirty="0">
              <a:solidFill>
                <a:srgbClr val="000000"/>
              </a:solidFill>
            </a:endParaRPr>
          </a:p>
        </p:txBody>
      </p:sp>
      <p:sp>
        <p:nvSpPr>
          <p:cNvPr id="15" name="TextBox 14"/>
          <p:cNvSpPr txBox="1"/>
          <p:nvPr/>
        </p:nvSpPr>
        <p:spPr>
          <a:xfrm>
            <a:off x="4681748" y="3690610"/>
            <a:ext cx="2682145" cy="523220"/>
          </a:xfrm>
          <a:prstGeom prst="rect">
            <a:avLst/>
          </a:prstGeom>
          <a:noFill/>
        </p:spPr>
        <p:txBody>
          <a:bodyPr wrap="none" rtlCol="0">
            <a:spAutoFit/>
          </a:bodyPr>
          <a:lstStyle/>
          <a:p>
            <a:r>
              <a:rPr lang="en-US" sz="2800" dirty="0" smtClean="0">
                <a:solidFill>
                  <a:srgbClr val="000000"/>
                </a:solidFill>
              </a:rPr>
              <a:t>Block Group - 1</a:t>
            </a:r>
            <a:endParaRPr lang="en-US" sz="2800" dirty="0">
              <a:solidFill>
                <a:srgbClr val="000000"/>
              </a:solidFill>
            </a:endParaRPr>
          </a:p>
        </p:txBody>
      </p:sp>
      <p:sp>
        <p:nvSpPr>
          <p:cNvPr id="16" name="TextBox 15"/>
          <p:cNvSpPr txBox="1"/>
          <p:nvPr/>
        </p:nvSpPr>
        <p:spPr>
          <a:xfrm>
            <a:off x="3623477" y="4343400"/>
            <a:ext cx="4798686" cy="523220"/>
          </a:xfrm>
          <a:prstGeom prst="rect">
            <a:avLst/>
          </a:prstGeom>
          <a:noFill/>
        </p:spPr>
        <p:txBody>
          <a:bodyPr wrap="none" rtlCol="0">
            <a:spAutoFit/>
          </a:bodyPr>
          <a:lstStyle/>
          <a:p>
            <a:r>
              <a:rPr lang="en-US" sz="2800" dirty="0" smtClean="0">
                <a:solidFill>
                  <a:srgbClr val="000000"/>
                </a:solidFill>
              </a:rPr>
              <a:t>Unique FIPS: 060014011001</a:t>
            </a:r>
            <a:endParaRPr lang="en-US" sz="2800" dirty="0">
              <a:solidFill>
                <a:srgbClr val="000000"/>
              </a:solidFill>
            </a:endParaRPr>
          </a:p>
        </p:txBody>
      </p:sp>
    </p:spTree>
    <p:extLst>
      <p:ext uri="{BB962C8B-B14F-4D97-AF65-F5344CB8AC3E}">
        <p14:creationId xmlns:p14="http://schemas.microsoft.com/office/powerpoint/2010/main" val="287685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4800"/>
            <a:ext cx="8590481" cy="6181511"/>
          </a:xfrm>
        </p:spPr>
      </p:pic>
      <p:sp>
        <p:nvSpPr>
          <p:cNvPr id="2" name="TextBox 1"/>
          <p:cNvSpPr txBox="1"/>
          <p:nvPr/>
        </p:nvSpPr>
        <p:spPr>
          <a:xfrm>
            <a:off x="6934200" y="228600"/>
            <a:ext cx="1569660" cy="646331"/>
          </a:xfrm>
          <a:prstGeom prst="rect">
            <a:avLst/>
          </a:prstGeom>
          <a:noFill/>
        </p:spPr>
        <p:txBody>
          <a:bodyPr wrap="none" rtlCol="0">
            <a:spAutoFit/>
          </a:bodyPr>
          <a:lstStyle/>
          <a:p>
            <a:r>
              <a:rPr lang="en-US" sz="3600" b="1" dirty="0" smtClean="0">
                <a:solidFill>
                  <a:srgbClr val="C00000"/>
                </a:solidFill>
              </a:rPr>
              <a:t>States</a:t>
            </a:r>
            <a:endParaRPr lang="en-US" sz="3600" b="1" dirty="0">
              <a:solidFill>
                <a:srgbClr val="C00000"/>
              </a:solidFill>
            </a:endParaRPr>
          </a:p>
        </p:txBody>
      </p:sp>
    </p:spTree>
    <p:extLst>
      <p:ext uri="{BB962C8B-B14F-4D97-AF65-F5344CB8AC3E}">
        <p14:creationId xmlns:p14="http://schemas.microsoft.com/office/powerpoint/2010/main" val="39100457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8600" y="304800"/>
            <a:ext cx="8590481" cy="6181510"/>
          </a:xfrm>
        </p:spPr>
      </p:pic>
      <p:sp>
        <p:nvSpPr>
          <p:cNvPr id="3" name="TextBox 2"/>
          <p:cNvSpPr txBox="1"/>
          <p:nvPr/>
        </p:nvSpPr>
        <p:spPr>
          <a:xfrm>
            <a:off x="6553200" y="228600"/>
            <a:ext cx="2159566" cy="646331"/>
          </a:xfrm>
          <a:prstGeom prst="rect">
            <a:avLst/>
          </a:prstGeom>
          <a:noFill/>
        </p:spPr>
        <p:txBody>
          <a:bodyPr wrap="none" rtlCol="0">
            <a:spAutoFit/>
          </a:bodyPr>
          <a:lstStyle/>
          <a:p>
            <a:r>
              <a:rPr lang="en-US" sz="3600" b="1" dirty="0" smtClean="0">
                <a:solidFill>
                  <a:srgbClr val="C00000"/>
                </a:solidFill>
              </a:rPr>
              <a:t>Counties</a:t>
            </a:r>
            <a:endParaRPr lang="en-US" sz="3600" b="1" dirty="0">
              <a:solidFill>
                <a:srgbClr val="C00000"/>
              </a:solidFill>
            </a:endParaRPr>
          </a:p>
        </p:txBody>
      </p:sp>
    </p:spTree>
    <p:extLst>
      <p:ext uri="{BB962C8B-B14F-4D97-AF65-F5344CB8AC3E}">
        <p14:creationId xmlns:p14="http://schemas.microsoft.com/office/powerpoint/2010/main" val="31089016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762000"/>
          </a:xfrm>
        </p:spPr>
        <p:txBody>
          <a:bodyPr/>
          <a:lstStyle/>
          <a:p>
            <a:r>
              <a:rPr lang="en-US" dirty="0" smtClean="0"/>
              <a:t>Ground rules</a:t>
            </a:r>
            <a:endParaRPr lang="en-US" dirty="0"/>
          </a:p>
        </p:txBody>
      </p:sp>
      <p:sp>
        <p:nvSpPr>
          <p:cNvPr id="3" name="Content Placeholder 2"/>
          <p:cNvSpPr>
            <a:spLocks noGrp="1"/>
          </p:cNvSpPr>
          <p:nvPr>
            <p:ph idx="1"/>
          </p:nvPr>
        </p:nvSpPr>
        <p:spPr>
          <a:xfrm>
            <a:off x="480646" y="1371600"/>
            <a:ext cx="8077200" cy="4373563"/>
          </a:xfrm>
        </p:spPr>
        <p:txBody>
          <a:bodyPr/>
          <a:lstStyle/>
          <a:p>
            <a:pPr marL="342900" indent="-342900">
              <a:buFont typeface="Arial" panose="020B0604020202020204" pitchFamily="34" charset="0"/>
              <a:buChar char="•"/>
            </a:pPr>
            <a:r>
              <a:rPr lang="en-US" dirty="0" smtClean="0"/>
              <a:t>Poster coming next week!</a:t>
            </a:r>
          </a:p>
          <a:p>
            <a:pPr marL="342900" indent="-342900">
              <a:buFont typeface="Arial" panose="020B0604020202020204" pitchFamily="34" charset="0"/>
              <a:buChar char="•"/>
            </a:pPr>
            <a:r>
              <a:rPr lang="en-US" dirty="0" smtClean="0"/>
              <a:t>GSI Ground Rules</a:t>
            </a:r>
          </a:p>
          <a:p>
            <a:pPr marL="800100" lvl="1" indent="-342900"/>
            <a:r>
              <a:rPr lang="en-US" dirty="0" smtClean="0"/>
              <a:t>Treat your GSIs with kindness and respect</a:t>
            </a:r>
          </a:p>
          <a:p>
            <a:pPr marL="800100" lvl="1" indent="-342900"/>
            <a:r>
              <a:rPr lang="en-US" dirty="0" smtClean="0"/>
              <a:t>They’re students too</a:t>
            </a:r>
          </a:p>
          <a:p>
            <a:pPr marL="1485900" lvl="2" indent="-342900"/>
            <a:r>
              <a:rPr lang="en-US" dirty="0" smtClean="0"/>
              <a:t>Appreciate that they have </a:t>
            </a:r>
            <a:r>
              <a:rPr lang="en-US" dirty="0" smtClean="0"/>
              <a:t>deadlines of their own</a:t>
            </a:r>
            <a:endParaRPr lang="en-US" dirty="0" smtClean="0"/>
          </a:p>
          <a:p>
            <a:pPr marL="1485900" lvl="2" indent="-342900"/>
            <a:r>
              <a:rPr lang="en-US" dirty="0" smtClean="0"/>
              <a:t>Give them space to be “students</a:t>
            </a:r>
            <a:r>
              <a:rPr lang="en-US" dirty="0" smtClean="0"/>
              <a:t>” – no asking questions about MOEs in the middle of hanging out at Happy Hour</a:t>
            </a:r>
          </a:p>
          <a:p>
            <a:pPr marL="1485900" lvl="2" indent="-342900"/>
            <a:r>
              <a:rPr lang="en-US" dirty="0" smtClean="0"/>
              <a:t>I give the grades – they give constructive comments and feedback to help you learn</a:t>
            </a:r>
            <a:endParaRPr lang="en-US" dirty="0"/>
          </a:p>
        </p:txBody>
      </p:sp>
    </p:spTree>
    <p:extLst>
      <p:ext uri="{BB962C8B-B14F-4D97-AF65-F5344CB8AC3E}">
        <p14:creationId xmlns:p14="http://schemas.microsoft.com/office/powerpoint/2010/main" val="1745672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14574"/>
          <a:stretch/>
        </p:blipFill>
        <p:spPr>
          <a:xfrm>
            <a:off x="-55345" y="270517"/>
            <a:ext cx="7458397" cy="6587483"/>
          </a:xfrm>
        </p:spPr>
      </p:pic>
      <p:sp>
        <p:nvSpPr>
          <p:cNvPr id="3" name="TextBox 2"/>
          <p:cNvSpPr txBox="1"/>
          <p:nvPr/>
        </p:nvSpPr>
        <p:spPr>
          <a:xfrm>
            <a:off x="5257800" y="0"/>
            <a:ext cx="3683566" cy="1200329"/>
          </a:xfrm>
          <a:prstGeom prst="rect">
            <a:avLst/>
          </a:prstGeom>
          <a:solidFill>
            <a:schemeClr val="bg1"/>
          </a:solidFill>
        </p:spPr>
        <p:txBody>
          <a:bodyPr wrap="square" rtlCol="0">
            <a:spAutoFit/>
          </a:bodyPr>
          <a:lstStyle/>
          <a:p>
            <a:r>
              <a:rPr lang="en-US" sz="3600" b="1" dirty="0" smtClean="0">
                <a:solidFill>
                  <a:srgbClr val="C00000"/>
                </a:solidFill>
              </a:rPr>
              <a:t>SF is City and County</a:t>
            </a:r>
            <a:endParaRPr lang="en-US" sz="3600" b="1" dirty="0">
              <a:solidFill>
                <a:srgbClr val="C00000"/>
              </a:solidFill>
            </a:endParaRPr>
          </a:p>
        </p:txBody>
      </p:sp>
    </p:spTree>
    <p:extLst>
      <p:ext uri="{BB962C8B-B14F-4D97-AF65-F5344CB8AC3E}">
        <p14:creationId xmlns:p14="http://schemas.microsoft.com/office/powerpoint/2010/main" val="3425426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6065"/>
          <a:stretch/>
        </p:blipFill>
        <p:spPr>
          <a:xfrm>
            <a:off x="-22972" y="-58550"/>
            <a:ext cx="7694307" cy="6916550"/>
          </a:xfrm>
        </p:spPr>
      </p:pic>
      <p:sp>
        <p:nvSpPr>
          <p:cNvPr id="3" name="TextBox 2"/>
          <p:cNvSpPr txBox="1"/>
          <p:nvPr/>
        </p:nvSpPr>
        <p:spPr>
          <a:xfrm>
            <a:off x="5333999" y="152400"/>
            <a:ext cx="3339569" cy="646331"/>
          </a:xfrm>
          <a:prstGeom prst="rect">
            <a:avLst/>
          </a:prstGeom>
          <a:solidFill>
            <a:schemeClr val="bg1"/>
          </a:solidFill>
        </p:spPr>
        <p:txBody>
          <a:bodyPr wrap="none" rtlCol="0">
            <a:spAutoFit/>
          </a:bodyPr>
          <a:lstStyle/>
          <a:p>
            <a:r>
              <a:rPr lang="en-US" sz="3600" b="1" dirty="0" smtClean="0">
                <a:solidFill>
                  <a:srgbClr val="C00000"/>
                </a:solidFill>
              </a:rPr>
              <a:t>Census Tracts</a:t>
            </a:r>
            <a:endParaRPr lang="en-US" sz="3600" b="1" dirty="0">
              <a:solidFill>
                <a:srgbClr val="C00000"/>
              </a:solidFill>
            </a:endParaRPr>
          </a:p>
        </p:txBody>
      </p:sp>
    </p:spTree>
    <p:extLst>
      <p:ext uri="{BB962C8B-B14F-4D97-AF65-F5344CB8AC3E}">
        <p14:creationId xmlns:p14="http://schemas.microsoft.com/office/powerpoint/2010/main" val="10514677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r="13860"/>
          <a:stretch/>
        </p:blipFill>
        <p:spPr>
          <a:xfrm>
            <a:off x="-22972" y="-58550"/>
            <a:ext cx="7896437" cy="6916550"/>
          </a:xfrm>
        </p:spPr>
      </p:pic>
      <p:sp>
        <p:nvSpPr>
          <p:cNvPr id="3" name="TextBox 2"/>
          <p:cNvSpPr txBox="1"/>
          <p:nvPr/>
        </p:nvSpPr>
        <p:spPr>
          <a:xfrm>
            <a:off x="5333999" y="152400"/>
            <a:ext cx="3211135" cy="646331"/>
          </a:xfrm>
          <a:prstGeom prst="rect">
            <a:avLst/>
          </a:prstGeom>
          <a:solidFill>
            <a:schemeClr val="bg1"/>
          </a:solidFill>
        </p:spPr>
        <p:txBody>
          <a:bodyPr wrap="none" rtlCol="0">
            <a:spAutoFit/>
          </a:bodyPr>
          <a:lstStyle/>
          <a:p>
            <a:r>
              <a:rPr lang="en-US" sz="3600" b="1" dirty="0" smtClean="0">
                <a:solidFill>
                  <a:srgbClr val="C00000"/>
                </a:solidFill>
              </a:rPr>
              <a:t>Block Groups</a:t>
            </a:r>
            <a:endParaRPr lang="en-US" sz="3600" b="1" dirty="0">
              <a:solidFill>
                <a:srgbClr val="C00000"/>
              </a:solidFill>
            </a:endParaRPr>
          </a:p>
        </p:txBody>
      </p:sp>
    </p:spTree>
    <p:extLst>
      <p:ext uri="{BB962C8B-B14F-4D97-AF65-F5344CB8AC3E}">
        <p14:creationId xmlns:p14="http://schemas.microsoft.com/office/powerpoint/2010/main" val="6029548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FIPS codes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587629547"/>
              </p:ext>
            </p:extLst>
          </p:nvPr>
        </p:nvGraphicFramePr>
        <p:xfrm>
          <a:off x="533400" y="1905000"/>
          <a:ext cx="6705600" cy="2169160"/>
        </p:xfrm>
        <a:graphic>
          <a:graphicData uri="http://schemas.openxmlformats.org/drawingml/2006/table">
            <a:tbl>
              <a:tblPr firstRow="1" bandRow="1">
                <a:tableStyleId>{5C22544A-7EE6-4342-B048-85BDC9FD1C3A}</a:tableStyleId>
              </a:tblPr>
              <a:tblGrid>
                <a:gridCol w="3352800">
                  <a:extLst>
                    <a:ext uri="{9D8B030D-6E8A-4147-A177-3AD203B41FA5}">
                      <a16:colId xmlns:a16="http://schemas.microsoft.com/office/drawing/2014/main" val="20000"/>
                    </a:ext>
                  </a:extLst>
                </a:gridCol>
                <a:gridCol w="3352800">
                  <a:extLst>
                    <a:ext uri="{9D8B030D-6E8A-4147-A177-3AD203B41FA5}">
                      <a16:colId xmlns:a16="http://schemas.microsoft.com/office/drawing/2014/main" val="20001"/>
                    </a:ext>
                  </a:extLst>
                </a:gridCol>
              </a:tblGrid>
              <a:tr h="542290">
                <a:tc>
                  <a:txBody>
                    <a:bodyPr/>
                    <a:lstStyle/>
                    <a:p>
                      <a:r>
                        <a:rPr lang="en-US" sz="2400" dirty="0" smtClean="0"/>
                        <a:t>Tract</a:t>
                      </a:r>
                      <a:r>
                        <a:rPr lang="en-US" sz="2400" baseline="0" dirty="0" smtClean="0"/>
                        <a:t> Number</a:t>
                      </a:r>
                      <a:endParaRPr lang="en-US" sz="2400" dirty="0"/>
                    </a:p>
                  </a:txBody>
                  <a:tcPr/>
                </a:tc>
                <a:tc>
                  <a:txBody>
                    <a:bodyPr/>
                    <a:lstStyle/>
                    <a:p>
                      <a:r>
                        <a:rPr lang="en-US" sz="2400" dirty="0" smtClean="0"/>
                        <a:t>The</a:t>
                      </a:r>
                      <a:r>
                        <a:rPr lang="en-US" sz="2400" baseline="0" dirty="0" smtClean="0"/>
                        <a:t> Full</a:t>
                      </a:r>
                      <a:r>
                        <a:rPr lang="en-US" sz="2400" dirty="0" smtClean="0"/>
                        <a:t> FIPS</a:t>
                      </a:r>
                      <a:endParaRPr lang="en-US" sz="2400" dirty="0"/>
                    </a:p>
                  </a:txBody>
                  <a:tcPr/>
                </a:tc>
                <a:extLst>
                  <a:ext uri="{0D108BD9-81ED-4DB2-BD59-A6C34878D82A}">
                    <a16:rowId xmlns:a16="http://schemas.microsoft.com/office/drawing/2014/main" val="10000"/>
                  </a:ext>
                </a:extLst>
              </a:tr>
              <a:tr h="542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226</a:t>
                      </a:r>
                    </a:p>
                  </a:txBody>
                  <a:tcPr/>
                </a:tc>
                <a:tc>
                  <a:txBody>
                    <a:bodyPr/>
                    <a:lstStyle/>
                    <a:p>
                      <a:r>
                        <a:rPr lang="en-US" sz="2400" dirty="0" smtClean="0"/>
                        <a:t>06075</a:t>
                      </a:r>
                      <a:r>
                        <a:rPr lang="en-US" sz="2400" dirty="0" smtClean="0">
                          <a:solidFill>
                            <a:srgbClr val="C00000"/>
                          </a:solidFill>
                        </a:rPr>
                        <a:t>0(226)00</a:t>
                      </a:r>
                      <a:endParaRPr lang="en-US" sz="2400" dirty="0">
                        <a:solidFill>
                          <a:srgbClr val="C00000"/>
                        </a:solidFill>
                      </a:endParaRPr>
                    </a:p>
                  </a:txBody>
                  <a:tcPr/>
                </a:tc>
                <a:extLst>
                  <a:ext uri="{0D108BD9-81ED-4DB2-BD59-A6C34878D82A}">
                    <a16:rowId xmlns:a16="http://schemas.microsoft.com/office/drawing/2014/main" val="10001"/>
                  </a:ext>
                </a:extLst>
              </a:tr>
              <a:tr h="542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227.02</a:t>
                      </a:r>
                    </a:p>
                  </a:txBody>
                  <a:tcPr/>
                </a:tc>
                <a:tc>
                  <a:txBody>
                    <a:bodyPr/>
                    <a:lstStyle/>
                    <a:p>
                      <a:r>
                        <a:rPr lang="en-US" sz="2400" dirty="0" smtClean="0"/>
                        <a:t>06075</a:t>
                      </a:r>
                      <a:r>
                        <a:rPr lang="en-US" sz="2400" dirty="0" smtClean="0">
                          <a:solidFill>
                            <a:srgbClr val="C00000"/>
                          </a:solidFill>
                        </a:rPr>
                        <a:t>0(22702)</a:t>
                      </a:r>
                      <a:endParaRPr lang="en-US" sz="2400" dirty="0">
                        <a:solidFill>
                          <a:srgbClr val="C00000"/>
                        </a:solidFill>
                      </a:endParaRPr>
                    </a:p>
                  </a:txBody>
                  <a:tcPr/>
                </a:tc>
                <a:extLst>
                  <a:ext uri="{0D108BD9-81ED-4DB2-BD59-A6C34878D82A}">
                    <a16:rowId xmlns:a16="http://schemas.microsoft.com/office/drawing/2014/main" val="10002"/>
                  </a:ext>
                </a:extLst>
              </a:tr>
              <a:tr h="54229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614</a:t>
                      </a:r>
                    </a:p>
                  </a:txBody>
                  <a:tcPr/>
                </a:tc>
                <a:tc>
                  <a:txBody>
                    <a:bodyPr/>
                    <a:lstStyle/>
                    <a:p>
                      <a:r>
                        <a:rPr lang="en-US" sz="2400" dirty="0" smtClean="0"/>
                        <a:t>06075</a:t>
                      </a:r>
                      <a:r>
                        <a:rPr lang="en-US" sz="2400" dirty="0" smtClean="0">
                          <a:solidFill>
                            <a:srgbClr val="C00000"/>
                          </a:solidFill>
                        </a:rPr>
                        <a:t>0(614)00</a:t>
                      </a:r>
                      <a:endParaRPr lang="en-US" sz="2400" dirty="0">
                        <a:solidFill>
                          <a:srgbClr val="C00000"/>
                        </a:solidFill>
                      </a:endParaRPr>
                    </a:p>
                  </a:txBody>
                  <a:tcPr/>
                </a:tc>
                <a:extLst>
                  <a:ext uri="{0D108BD9-81ED-4DB2-BD59-A6C34878D82A}">
                    <a16:rowId xmlns:a16="http://schemas.microsoft.com/office/drawing/2014/main" val="10003"/>
                  </a:ext>
                </a:extLst>
              </a:tr>
            </a:tbl>
          </a:graphicData>
        </a:graphic>
      </p:graphicFrame>
      <p:cxnSp>
        <p:nvCxnSpPr>
          <p:cNvPr id="6" name="Straight Connector 5"/>
          <p:cNvCxnSpPr/>
          <p:nvPr/>
        </p:nvCxnSpPr>
        <p:spPr>
          <a:xfrm>
            <a:off x="457200" y="1524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13339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077200" cy="1067118"/>
          </a:xfrm>
        </p:spPr>
        <p:txBody>
          <a:bodyPr>
            <a:normAutofit fontScale="90000"/>
          </a:bodyPr>
          <a:lstStyle/>
          <a:p>
            <a:r>
              <a:rPr lang="en-US" dirty="0" smtClean="0"/>
              <a:t>How do I find out what Census Tracts comprise a neighborhood?</a:t>
            </a:r>
            <a:endParaRPr lang="en-US" dirty="0"/>
          </a:p>
        </p:txBody>
      </p:sp>
      <p:sp>
        <p:nvSpPr>
          <p:cNvPr id="3" name="Content Placeholder 2"/>
          <p:cNvSpPr>
            <a:spLocks noGrp="1"/>
          </p:cNvSpPr>
          <p:nvPr>
            <p:ph idx="1"/>
          </p:nvPr>
        </p:nvSpPr>
        <p:spPr>
          <a:xfrm>
            <a:off x="381000" y="1524001"/>
            <a:ext cx="8153400" cy="3657600"/>
          </a:xfrm>
        </p:spPr>
        <p:txBody>
          <a:bodyPr/>
          <a:lstStyle/>
          <a:p>
            <a:pPr marL="342900" indent="-342900">
              <a:buFont typeface="Arial" panose="020B0604020202020204" pitchFamily="34" charset="0"/>
              <a:buChar char="•"/>
            </a:pPr>
            <a:r>
              <a:rPr lang="en-US" dirty="0" smtClean="0"/>
              <a:t>Census Tools</a:t>
            </a:r>
          </a:p>
          <a:p>
            <a:pPr marL="800100" lvl="1" indent="-342900"/>
            <a:r>
              <a:rPr lang="en-US" dirty="0" smtClean="0">
                <a:hlinkClick r:id="rId2"/>
              </a:rPr>
              <a:t>American Factfinder</a:t>
            </a:r>
            <a:endParaRPr lang="en-US" dirty="0" smtClean="0"/>
          </a:p>
          <a:p>
            <a:pPr marL="800100" lvl="1" indent="-342900"/>
            <a:r>
              <a:rPr lang="en-US" dirty="0" smtClean="0">
                <a:hlinkClick r:id="rId3"/>
              </a:rPr>
              <a:t>Geocoding API</a:t>
            </a:r>
            <a:endParaRPr lang="en-US" dirty="0" smtClean="0"/>
          </a:p>
          <a:p>
            <a:pPr marL="342900" indent="-342900">
              <a:buFont typeface="Arial" panose="020B0604020202020204" pitchFamily="34" charset="0"/>
              <a:buChar char="•"/>
            </a:pPr>
            <a:r>
              <a:rPr lang="en-US" dirty="0" smtClean="0"/>
              <a:t>Social Explorer</a:t>
            </a:r>
          </a:p>
          <a:p>
            <a:pPr marL="800100" lvl="1" indent="-342900"/>
            <a:r>
              <a:rPr lang="en-US" dirty="0" smtClean="0"/>
              <a:t>Access through the library website to get full functionality</a:t>
            </a:r>
          </a:p>
          <a:p>
            <a:pPr marL="800100" lvl="1" indent="-342900"/>
            <a:r>
              <a:rPr lang="en-US" dirty="0" err="1" smtClean="0"/>
              <a:t>Oskicat</a:t>
            </a:r>
            <a:r>
              <a:rPr lang="en-US" dirty="0" smtClean="0"/>
              <a:t>-Social Explorer</a:t>
            </a:r>
          </a:p>
          <a:p>
            <a:pPr marL="342900" indent="-342900">
              <a:buFont typeface="Arial" panose="020B0604020202020204" pitchFamily="34" charset="0"/>
              <a:buChar char="•"/>
            </a:pPr>
            <a:r>
              <a:rPr lang="en-US" dirty="0" err="1" smtClean="0"/>
              <a:t>PolicyMap</a:t>
            </a:r>
            <a:endParaRPr lang="en-US" dirty="0" smtClean="0"/>
          </a:p>
          <a:p>
            <a:pPr marL="800100" lvl="1" indent="-342900"/>
            <a:r>
              <a:rPr lang="en-US" dirty="0"/>
              <a:t>Access through the library website to get full functionality</a:t>
            </a:r>
          </a:p>
          <a:p>
            <a:pPr marL="800100" lvl="1" indent="-342900"/>
            <a:r>
              <a:rPr lang="en-US" dirty="0" err="1" smtClean="0"/>
              <a:t>Oskicat-Policymap</a:t>
            </a:r>
            <a:endParaRPr lang="en-US" dirty="0"/>
          </a:p>
        </p:txBody>
      </p:sp>
    </p:spTree>
    <p:extLst>
      <p:ext uri="{BB962C8B-B14F-4D97-AF65-F5344CB8AC3E}">
        <p14:creationId xmlns:p14="http://schemas.microsoft.com/office/powerpoint/2010/main" val="31864055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317"/>
            <a:ext cx="7696200" cy="914082"/>
          </a:xfrm>
        </p:spPr>
        <p:txBody>
          <a:bodyPr>
            <a:normAutofit fontScale="90000"/>
          </a:bodyPr>
          <a:lstStyle/>
          <a:p>
            <a:r>
              <a:rPr lang="en-US" dirty="0" smtClean="0"/>
              <a:t>Approach every other geography with caution!</a:t>
            </a:r>
            <a:endParaRPr lang="en-US" dirty="0"/>
          </a:p>
        </p:txBody>
      </p:sp>
      <p:sp>
        <p:nvSpPr>
          <p:cNvPr id="3" name="Content Placeholder 2"/>
          <p:cNvSpPr>
            <a:spLocks noGrp="1"/>
          </p:cNvSpPr>
          <p:nvPr>
            <p:ph idx="1"/>
          </p:nvPr>
        </p:nvSpPr>
        <p:spPr>
          <a:xfrm>
            <a:off x="4462182" y="1528482"/>
            <a:ext cx="4419600" cy="3200400"/>
          </a:xfrm>
        </p:spPr>
        <p:txBody>
          <a:bodyPr>
            <a:normAutofit/>
          </a:bodyPr>
          <a:lstStyle/>
          <a:p>
            <a:r>
              <a:rPr lang="en-US" dirty="0" smtClean="0"/>
              <a:t>Zip codes: change frequently, do not respect any census boundaries (including states)</a:t>
            </a:r>
          </a:p>
          <a:p>
            <a:r>
              <a:rPr lang="en-US" dirty="0" smtClean="0"/>
              <a:t>Metropolitan </a:t>
            </a:r>
            <a:r>
              <a:rPr lang="en-US" dirty="0" smtClean="0"/>
              <a:t>Statistical Areas (MSAs): definition set by </a:t>
            </a:r>
            <a:r>
              <a:rPr lang="en-US" dirty="0" smtClean="0">
                <a:hlinkClick r:id="rId3"/>
              </a:rPr>
              <a:t>OMB</a:t>
            </a:r>
            <a:r>
              <a:rPr lang="en-US" dirty="0" smtClean="0"/>
              <a:t>, not Census, also change over </a:t>
            </a:r>
            <a:r>
              <a:rPr lang="en-US" dirty="0" smtClean="0"/>
              <a:t>time (and not only in Census years), </a:t>
            </a:r>
            <a:r>
              <a:rPr lang="en-US" dirty="0" smtClean="0"/>
              <a:t>can cross Census boundaries (including states!)</a:t>
            </a: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551" r="10280" b="6712"/>
          <a:stretch/>
        </p:blipFill>
        <p:spPr bwMode="auto">
          <a:xfrm>
            <a:off x="114970" y="1524000"/>
            <a:ext cx="4212742"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533400" y="12954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81797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Race/ethnicity</a:t>
            </a:r>
            <a:endParaRPr lang="en-US" sz="6000" dirty="0"/>
          </a:p>
        </p:txBody>
      </p:sp>
      <p:cxnSp>
        <p:nvCxnSpPr>
          <p:cNvPr id="3" name="Straight Connector 2"/>
          <p:cNvCxnSpPr/>
          <p:nvPr/>
        </p:nvCxnSpPr>
        <p:spPr>
          <a:xfrm>
            <a:off x="457200" y="4191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41966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3657600" cy="1904682"/>
          </a:xfrm>
        </p:spPr>
        <p:txBody>
          <a:bodyPr/>
          <a:lstStyle/>
          <a:p>
            <a:r>
              <a:rPr lang="en-US" dirty="0" smtClean="0"/>
              <a:t>Making </a:t>
            </a:r>
            <a:r>
              <a:rPr lang="en-US" dirty="0" err="1" smtClean="0"/>
              <a:t>hispanics</a:t>
            </a:r>
            <a:endParaRPr lang="en-US" dirty="0"/>
          </a:p>
        </p:txBody>
      </p:sp>
      <p:sp>
        <p:nvSpPr>
          <p:cNvPr id="3" name="Content Placeholder 2"/>
          <p:cNvSpPr>
            <a:spLocks noGrp="1"/>
          </p:cNvSpPr>
          <p:nvPr>
            <p:ph idx="1"/>
          </p:nvPr>
        </p:nvSpPr>
        <p:spPr>
          <a:xfrm>
            <a:off x="533400" y="2133600"/>
            <a:ext cx="3505200" cy="3611563"/>
          </a:xfrm>
        </p:spPr>
        <p:txBody>
          <a:bodyPr/>
          <a:lstStyle/>
          <a:p>
            <a:r>
              <a:rPr lang="en-US" dirty="0" smtClean="0"/>
              <a:t>UC Berkeley Sociologist Cristina </a:t>
            </a:r>
            <a:r>
              <a:rPr lang="en-US" dirty="0" err="1" smtClean="0"/>
              <a:t>Mora</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339969"/>
            <a:ext cx="3960853" cy="594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339823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077200" cy="685800"/>
          </a:xfrm>
        </p:spPr>
        <p:txBody>
          <a:bodyPr/>
          <a:lstStyle/>
          <a:p>
            <a:r>
              <a:rPr lang="en-US" dirty="0" smtClean="0"/>
              <a:t>Race as social construct</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743" y="1447800"/>
            <a:ext cx="3953540"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8895" y="1447800"/>
            <a:ext cx="4270562" cy="42831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Connector 4"/>
          <p:cNvCxnSpPr/>
          <p:nvPr/>
        </p:nvCxnSpPr>
        <p:spPr>
          <a:xfrm>
            <a:off x="491938" y="12192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012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Ethnicity (2010)</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457" y="1828800"/>
            <a:ext cx="7534183"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528591" y="1524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07377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Case Study </a:t>
            </a:r>
            <a:r>
              <a:rPr lang="en-US" dirty="0" smtClean="0"/>
              <a:t>Field Trips: Look for </a:t>
            </a:r>
            <a:r>
              <a:rPr lang="en-US" dirty="0" err="1" smtClean="0"/>
              <a:t>Bcourses</a:t>
            </a:r>
            <a:r>
              <a:rPr lang="en-US" dirty="0" smtClean="0"/>
              <a:t> announcement</a:t>
            </a:r>
            <a:endParaRPr lang="en-US" dirty="0"/>
          </a:p>
        </p:txBody>
      </p:sp>
      <p:cxnSp>
        <p:nvCxnSpPr>
          <p:cNvPr id="4" name="Straight Connector 3"/>
          <p:cNvCxnSpPr/>
          <p:nvPr/>
        </p:nvCxnSpPr>
        <p:spPr>
          <a:xfrm>
            <a:off x="466493" y="1447801"/>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0501" y="1600200"/>
            <a:ext cx="8348699" cy="3477875"/>
          </a:xfrm>
          <a:prstGeom prst="rect">
            <a:avLst/>
          </a:prstGeom>
          <a:noFill/>
        </p:spPr>
        <p:txBody>
          <a:bodyPr wrap="square" rtlCol="0">
            <a:spAutoFit/>
          </a:bodyPr>
          <a:lstStyle/>
          <a:p>
            <a:r>
              <a:rPr lang="en-US" sz="2000" b="1" dirty="0" smtClean="0"/>
              <a:t>Wednesday, September 5: 3:30 – 5:30 pm: Adeline Corridor, </a:t>
            </a:r>
            <a:r>
              <a:rPr lang="en-US" sz="2000" b="1" dirty="0" smtClean="0"/>
              <a:t>Berkeley, Meet at Ashby BART</a:t>
            </a:r>
            <a:endParaRPr lang="en-US" sz="2000" b="1" dirty="0" smtClean="0"/>
          </a:p>
          <a:p>
            <a:endParaRPr lang="en-US" sz="2000" b="1" dirty="0" smtClean="0"/>
          </a:p>
          <a:p>
            <a:r>
              <a:rPr lang="en-US" sz="2000" b="1" dirty="0" smtClean="0"/>
              <a:t>Thursday, September 6, 4:00 – 6:00 p.m.: 23</a:t>
            </a:r>
            <a:r>
              <a:rPr lang="en-US" sz="2000" b="1" baseline="30000" dirty="0" smtClean="0"/>
              <a:t>rd</a:t>
            </a:r>
            <a:r>
              <a:rPr lang="en-US" sz="2000" b="1" dirty="0" smtClean="0"/>
              <a:t> Street, </a:t>
            </a:r>
            <a:r>
              <a:rPr lang="en-US" sz="2000" b="1" dirty="0" smtClean="0"/>
              <a:t>Richmond, Meet at </a:t>
            </a:r>
            <a:r>
              <a:rPr lang="en-US" sz="2000" b="1" dirty="0" err="1" smtClean="0"/>
              <a:t>Portumex</a:t>
            </a:r>
            <a:r>
              <a:rPr lang="en-US" sz="2000" b="1" dirty="0" smtClean="0"/>
              <a:t>, 721 23</a:t>
            </a:r>
            <a:r>
              <a:rPr lang="en-US" sz="2000" b="1" baseline="30000" dirty="0" smtClean="0"/>
              <a:t>rd</a:t>
            </a:r>
            <a:r>
              <a:rPr lang="en-US" sz="2000" b="1" dirty="0" smtClean="0"/>
              <a:t> Street</a:t>
            </a:r>
            <a:endParaRPr lang="en-US" sz="2000" b="1" dirty="0" smtClean="0"/>
          </a:p>
          <a:p>
            <a:endParaRPr lang="en-US" sz="2000" b="1" dirty="0"/>
          </a:p>
          <a:p>
            <a:r>
              <a:rPr lang="en-US" sz="2000" b="1" dirty="0" smtClean="0"/>
              <a:t>Friday, September 7, 4:00 – 6:00 p.m.: Chinatown/Tenderloin, San </a:t>
            </a:r>
            <a:r>
              <a:rPr lang="en-US" sz="2000" b="1" dirty="0" smtClean="0"/>
              <a:t>Francisco, meet at Portsmouth Square, top level, Chinatown</a:t>
            </a:r>
            <a:endParaRPr lang="en-US" sz="2000" b="1" dirty="0" smtClean="0"/>
          </a:p>
          <a:p>
            <a:endParaRPr lang="en-US" sz="2000" b="1" dirty="0"/>
          </a:p>
          <a:p>
            <a:r>
              <a:rPr lang="en-US" sz="2000" b="1" dirty="0" smtClean="0"/>
              <a:t>Sunday, September 9, 2:00 – 4:00 p.m.: West/Downtown Oakland/MacArthur BART (on bikes</a:t>
            </a:r>
            <a:r>
              <a:rPr lang="en-US" sz="2000" b="1" dirty="0" smtClean="0"/>
              <a:t>), meet at West Oakland BART</a:t>
            </a:r>
            <a:endParaRPr lang="en-US" sz="2000" b="1" dirty="0"/>
          </a:p>
        </p:txBody>
      </p:sp>
    </p:spTree>
    <p:extLst>
      <p:ext uri="{BB962C8B-B14F-4D97-AF65-F5344CB8AC3E}">
        <p14:creationId xmlns:p14="http://schemas.microsoft.com/office/powerpoint/2010/main" val="17030767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609600"/>
          </a:xfrm>
        </p:spPr>
        <p:txBody>
          <a:bodyPr/>
          <a:lstStyle/>
          <a:p>
            <a:r>
              <a:rPr lang="en-US" dirty="0" smtClean="0"/>
              <a:t>Race (2010)</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164771"/>
            <a:ext cx="6477000" cy="4750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57200" y="1143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28155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762000"/>
          </a:xfrm>
        </p:spPr>
        <p:txBody>
          <a:bodyPr/>
          <a:lstStyle/>
          <a:p>
            <a:r>
              <a:rPr lang="en-US" dirty="0" smtClean="0"/>
              <a:t>Rule #1</a:t>
            </a:r>
            <a:endParaRPr lang="en-US" dirty="0"/>
          </a:p>
        </p:txBody>
      </p:sp>
      <p:sp>
        <p:nvSpPr>
          <p:cNvPr id="3" name="Content Placeholder 2"/>
          <p:cNvSpPr>
            <a:spLocks noGrp="1"/>
          </p:cNvSpPr>
          <p:nvPr>
            <p:ph idx="1"/>
          </p:nvPr>
        </p:nvSpPr>
        <p:spPr>
          <a:xfrm>
            <a:off x="439271" y="1295400"/>
            <a:ext cx="8077200" cy="4373563"/>
          </a:xfrm>
        </p:spPr>
        <p:txBody>
          <a:bodyPr>
            <a:normAutofit/>
          </a:bodyPr>
          <a:lstStyle/>
          <a:p>
            <a:r>
              <a:rPr lang="en-US" dirty="0" smtClean="0"/>
              <a:t>You </a:t>
            </a:r>
            <a:r>
              <a:rPr lang="en-US" dirty="0" smtClean="0">
                <a:solidFill>
                  <a:schemeClr val="tx2"/>
                </a:solidFill>
              </a:rPr>
              <a:t>must</a:t>
            </a:r>
            <a:r>
              <a:rPr lang="en-US" dirty="0" smtClean="0"/>
              <a:t>, if you are describing the racial and ethnic composition of a neighborhood, use the following convention:</a:t>
            </a:r>
          </a:p>
          <a:p>
            <a:pPr lvl="1"/>
            <a:r>
              <a:rPr lang="en-US" dirty="0" smtClean="0"/>
              <a:t>Non-Hispanic White</a:t>
            </a:r>
          </a:p>
          <a:p>
            <a:pPr lvl="1"/>
            <a:r>
              <a:rPr lang="en-US" dirty="0" smtClean="0"/>
              <a:t>Black (non-Hispanic)</a:t>
            </a:r>
          </a:p>
          <a:p>
            <a:pPr lvl="1"/>
            <a:r>
              <a:rPr lang="en-US" dirty="0" smtClean="0"/>
              <a:t>Asian (non-Hispanic)</a:t>
            </a:r>
          </a:p>
          <a:p>
            <a:pPr lvl="1"/>
            <a:r>
              <a:rPr lang="en-US" dirty="0" smtClean="0"/>
              <a:t>Alaskan and Native American (non-Hispanic)</a:t>
            </a:r>
          </a:p>
          <a:p>
            <a:pPr lvl="1"/>
            <a:r>
              <a:rPr lang="en-US" dirty="0" smtClean="0"/>
              <a:t>Hawaiian and Pacific Islander (non-Hispanic)</a:t>
            </a:r>
          </a:p>
          <a:p>
            <a:pPr lvl="1"/>
            <a:r>
              <a:rPr lang="en-US" dirty="0" smtClean="0"/>
              <a:t>Hispanic</a:t>
            </a:r>
          </a:p>
          <a:p>
            <a:r>
              <a:rPr lang="en-US" dirty="0" smtClean="0">
                <a:solidFill>
                  <a:schemeClr val="tx2"/>
                </a:solidFill>
              </a:rPr>
              <a:t>Unless</a:t>
            </a:r>
            <a:r>
              <a:rPr lang="en-US" dirty="0" smtClean="0"/>
              <a:t>, you are interested in exploring the complicated relationships between race/ethnicity or are interested in the experiences of a specific group – e.g., Hispanic Blacks</a:t>
            </a:r>
            <a:endParaRPr lang="en-US" dirty="0"/>
          </a:p>
        </p:txBody>
      </p:sp>
      <p:cxnSp>
        <p:nvCxnSpPr>
          <p:cNvPr id="4" name="Straight Connector 3"/>
          <p:cNvCxnSpPr/>
          <p:nvPr/>
        </p:nvCxnSpPr>
        <p:spPr>
          <a:xfrm>
            <a:off x="457200" y="12954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92021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685800"/>
          </a:xfrm>
        </p:spPr>
        <p:txBody>
          <a:bodyPr/>
          <a:lstStyle/>
          <a:p>
            <a:r>
              <a:rPr lang="en-US" dirty="0" smtClean="0"/>
              <a:t>wrong!!!!!</a:t>
            </a:r>
            <a:endParaRPr lang="en-US" dirty="0"/>
          </a:p>
        </p:txBody>
      </p:sp>
      <p:sp>
        <p:nvSpPr>
          <p:cNvPr id="5" name="TextBox 4"/>
          <p:cNvSpPr txBox="1"/>
          <p:nvPr/>
        </p:nvSpPr>
        <p:spPr>
          <a:xfrm>
            <a:off x="533400" y="1143000"/>
            <a:ext cx="6986656" cy="400110"/>
          </a:xfrm>
          <a:prstGeom prst="rect">
            <a:avLst/>
          </a:prstGeom>
          <a:noFill/>
        </p:spPr>
        <p:txBody>
          <a:bodyPr wrap="none" rtlCol="0">
            <a:spAutoFit/>
          </a:bodyPr>
          <a:lstStyle/>
          <a:p>
            <a:r>
              <a:rPr lang="en-US" sz="2000" b="1" dirty="0" smtClean="0"/>
              <a:t>Population Demographics, Alameda County, ACS (2013)</a:t>
            </a:r>
            <a:endParaRPr lang="en-US" sz="2000" b="1" dirty="0"/>
          </a:p>
        </p:txBody>
      </p:sp>
      <p:graphicFrame>
        <p:nvGraphicFramePr>
          <p:cNvPr id="3" name="Table 2"/>
          <p:cNvGraphicFramePr>
            <a:graphicFrameLocks noGrp="1"/>
          </p:cNvGraphicFramePr>
          <p:nvPr>
            <p:extLst>
              <p:ext uri="{D42A27DB-BD31-4B8C-83A1-F6EECF244321}">
                <p14:modId xmlns:p14="http://schemas.microsoft.com/office/powerpoint/2010/main" val="2977692423"/>
              </p:ext>
            </p:extLst>
          </p:nvPr>
        </p:nvGraphicFramePr>
        <p:xfrm>
          <a:off x="685800" y="1752600"/>
          <a:ext cx="7620000" cy="2874645"/>
        </p:xfrm>
        <a:graphic>
          <a:graphicData uri="http://schemas.openxmlformats.org/drawingml/2006/table">
            <a:tbl>
              <a:tblPr>
                <a:tableStyleId>{6E25E649-3F16-4E02-A733-19D2CDBF48F0}</a:tableStyleId>
              </a:tblPr>
              <a:tblGrid>
                <a:gridCol w="3733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a:lnSpc>
                          <a:spcPct val="115000"/>
                        </a:lnSpc>
                      </a:pPr>
                      <a:endParaRPr lang="en-US" sz="1600" dirty="0">
                        <a:effectLst/>
                        <a:latin typeface="Calibri"/>
                      </a:endParaRPr>
                    </a:p>
                  </a:txBody>
                  <a:tcPr marL="9525" marR="9525" marT="9525" marB="0" anchor="b"/>
                </a:tc>
                <a:tc>
                  <a:txBody>
                    <a:bodyPr/>
                    <a:lstStyle/>
                    <a:p>
                      <a:pPr marL="0" marR="0" algn="r">
                        <a:lnSpc>
                          <a:spcPct val="115000"/>
                        </a:lnSpc>
                        <a:spcBef>
                          <a:spcPts val="0"/>
                        </a:spcBef>
                        <a:spcAft>
                          <a:spcPts val="1000"/>
                        </a:spcAft>
                      </a:pPr>
                      <a:r>
                        <a:rPr lang="en-US" sz="1600" b="1" dirty="0" smtClean="0">
                          <a:effectLst/>
                        </a:rPr>
                        <a:t>Population</a:t>
                      </a:r>
                      <a:endParaRPr lang="en-US" sz="1600" b="1" dirty="0">
                        <a:effectLst/>
                        <a:latin typeface="Calibri"/>
                        <a:ea typeface="Calibri"/>
                        <a:cs typeface="Times New Roman"/>
                      </a:endParaRPr>
                    </a:p>
                  </a:txBody>
                  <a:tcPr marL="9525" marR="9525" marT="9525" marB="0" anchor="ctr"/>
                </a:tc>
                <a:tc>
                  <a:txBody>
                    <a:bodyPr/>
                    <a:lstStyle/>
                    <a:p>
                      <a:pPr marL="0" marR="0" algn="r">
                        <a:lnSpc>
                          <a:spcPct val="115000"/>
                        </a:lnSpc>
                        <a:spcBef>
                          <a:spcPts val="0"/>
                        </a:spcBef>
                        <a:spcAft>
                          <a:spcPts val="1000"/>
                        </a:spcAft>
                      </a:pPr>
                      <a:r>
                        <a:rPr lang="en-US" sz="1600" b="1" dirty="0" smtClean="0">
                          <a:effectLst/>
                        </a:rPr>
                        <a:t>Percent</a:t>
                      </a:r>
                    </a:p>
                  </a:txBody>
                  <a:tcPr marL="9525" marR="9525" marT="9525" marB="0" anchor="ctr"/>
                </a:tc>
                <a:extLst>
                  <a:ext uri="{0D108BD9-81ED-4DB2-BD59-A6C34878D82A}">
                    <a16:rowId xmlns:a16="http://schemas.microsoft.com/office/drawing/2014/main" val="10000"/>
                  </a:ext>
                </a:extLst>
              </a:tr>
              <a:tr h="427990">
                <a:tc>
                  <a:txBody>
                    <a:bodyPr/>
                    <a:lstStyle/>
                    <a:p>
                      <a:pPr marL="0" marR="0">
                        <a:lnSpc>
                          <a:spcPct val="115000"/>
                        </a:lnSpc>
                        <a:spcBef>
                          <a:spcPts val="0"/>
                        </a:spcBef>
                        <a:spcAft>
                          <a:spcPts val="1000"/>
                        </a:spcAft>
                      </a:pPr>
                      <a:r>
                        <a:rPr lang="en-US" sz="1800" dirty="0" smtClean="0">
                          <a:effectLst/>
                        </a:rPr>
                        <a:t>White</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700,110</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45.6</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427990">
                <a:tc>
                  <a:txBody>
                    <a:bodyPr/>
                    <a:lstStyle/>
                    <a:p>
                      <a:pPr marL="0" marR="0">
                        <a:lnSpc>
                          <a:spcPct val="115000"/>
                        </a:lnSpc>
                        <a:spcBef>
                          <a:spcPts val="0"/>
                        </a:spcBef>
                        <a:spcAft>
                          <a:spcPts val="1000"/>
                        </a:spcAft>
                      </a:pPr>
                      <a:r>
                        <a:rPr lang="en-US" sz="1800" dirty="0">
                          <a:effectLst/>
                        </a:rPr>
                        <a:t>Black or African American</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185,467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12.1</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468630">
                <a:tc>
                  <a:txBody>
                    <a:bodyPr/>
                    <a:lstStyle/>
                    <a:p>
                      <a:pPr marL="0" marR="0">
                        <a:lnSpc>
                          <a:spcPct val="115000"/>
                        </a:lnSpc>
                        <a:spcBef>
                          <a:spcPts val="0"/>
                        </a:spcBef>
                        <a:spcAft>
                          <a:spcPts val="1000"/>
                        </a:spcAft>
                      </a:pPr>
                      <a:r>
                        <a:rPr lang="en-US" sz="1800" dirty="0">
                          <a:effectLst/>
                        </a:rPr>
                        <a:t>American Indian and Alaska Native</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 8,919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0.6</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r h="381000">
                <a:tc>
                  <a:txBody>
                    <a:bodyPr/>
                    <a:lstStyle/>
                    <a:p>
                      <a:pPr marL="0" marR="0">
                        <a:lnSpc>
                          <a:spcPct val="115000"/>
                        </a:lnSpc>
                        <a:spcBef>
                          <a:spcPts val="0"/>
                        </a:spcBef>
                        <a:spcAft>
                          <a:spcPts val="1000"/>
                        </a:spcAft>
                      </a:pPr>
                      <a:r>
                        <a:rPr lang="en-US" sz="1800" dirty="0">
                          <a:effectLst/>
                        </a:rPr>
                        <a:t>Asian</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a:effectLst/>
                        </a:rPr>
                        <a:t>           411,240 </a:t>
                      </a:r>
                      <a:endParaRPr lang="en-US" sz="180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26.8</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4"/>
                  </a:ext>
                </a:extLst>
              </a:tr>
              <a:tr h="635635">
                <a:tc>
                  <a:txBody>
                    <a:bodyPr/>
                    <a:lstStyle/>
                    <a:p>
                      <a:pPr marL="0" marR="0">
                        <a:lnSpc>
                          <a:spcPct val="115000"/>
                        </a:lnSpc>
                        <a:spcBef>
                          <a:spcPts val="0"/>
                        </a:spcBef>
                        <a:spcAft>
                          <a:spcPts val="1000"/>
                        </a:spcAft>
                      </a:pPr>
                      <a:r>
                        <a:rPr lang="en-US" sz="1800" dirty="0">
                          <a:effectLst/>
                        </a:rPr>
                        <a:t>Native </a:t>
                      </a:r>
                      <a:r>
                        <a:rPr lang="en-US" sz="1800" dirty="0" smtClean="0">
                          <a:effectLst/>
                        </a:rPr>
                        <a:t>Hawaiian/Pacific </a:t>
                      </a:r>
                      <a:r>
                        <a:rPr lang="en-US" sz="1800" dirty="0">
                          <a:effectLst/>
                        </a:rPr>
                        <a:t>Islander</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a:effectLst/>
                        </a:rPr>
                        <a:t>              12,579 </a:t>
                      </a:r>
                      <a:endParaRPr lang="en-US" sz="180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0.8</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0770701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7255"/>
            <a:ext cx="8077200" cy="685800"/>
          </a:xfrm>
        </p:spPr>
        <p:txBody>
          <a:bodyPr>
            <a:normAutofit fontScale="90000"/>
          </a:bodyPr>
          <a:lstStyle/>
          <a:p>
            <a:r>
              <a:rPr lang="en-US" dirty="0"/>
              <a:t>Use “Hispanic or Latino Origin by race” table (P9 or B03002)</a:t>
            </a:r>
            <a:endParaRPr lang="en-US" dirty="0"/>
          </a:p>
        </p:txBody>
      </p:sp>
      <p:sp>
        <p:nvSpPr>
          <p:cNvPr id="5" name="TextBox 4"/>
          <p:cNvSpPr txBox="1"/>
          <p:nvPr/>
        </p:nvSpPr>
        <p:spPr>
          <a:xfrm>
            <a:off x="457200" y="1311679"/>
            <a:ext cx="6986656" cy="400110"/>
          </a:xfrm>
          <a:prstGeom prst="rect">
            <a:avLst/>
          </a:prstGeom>
          <a:noFill/>
        </p:spPr>
        <p:txBody>
          <a:bodyPr wrap="none" rtlCol="0">
            <a:spAutoFit/>
          </a:bodyPr>
          <a:lstStyle/>
          <a:p>
            <a:r>
              <a:rPr lang="en-US" sz="2000" b="1" dirty="0" smtClean="0"/>
              <a:t>Population Demographics, Alameda County, ACS (2013)</a:t>
            </a:r>
            <a:endParaRPr lang="en-US" sz="2000" b="1" dirty="0"/>
          </a:p>
        </p:txBody>
      </p:sp>
      <p:graphicFrame>
        <p:nvGraphicFramePr>
          <p:cNvPr id="3" name="Table 2"/>
          <p:cNvGraphicFramePr>
            <a:graphicFrameLocks noGrp="1"/>
          </p:cNvGraphicFramePr>
          <p:nvPr>
            <p:extLst>
              <p:ext uri="{D42A27DB-BD31-4B8C-83A1-F6EECF244321}">
                <p14:modId xmlns:p14="http://schemas.microsoft.com/office/powerpoint/2010/main" val="3550919592"/>
              </p:ext>
            </p:extLst>
          </p:nvPr>
        </p:nvGraphicFramePr>
        <p:xfrm>
          <a:off x="685800" y="1828800"/>
          <a:ext cx="7620000" cy="3302635"/>
        </p:xfrm>
        <a:graphic>
          <a:graphicData uri="http://schemas.openxmlformats.org/drawingml/2006/table">
            <a:tbl>
              <a:tblPr>
                <a:tableStyleId>{6E25E649-3F16-4E02-A733-19D2CDBF48F0}</a:tableStyleId>
              </a:tblPr>
              <a:tblGrid>
                <a:gridCol w="37338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tblGrid>
              <a:tr h="533400">
                <a:tc>
                  <a:txBody>
                    <a:bodyPr/>
                    <a:lstStyle/>
                    <a:p>
                      <a:pPr>
                        <a:lnSpc>
                          <a:spcPct val="115000"/>
                        </a:lnSpc>
                      </a:pPr>
                      <a:endParaRPr lang="en-US" sz="1600" dirty="0">
                        <a:effectLst/>
                        <a:latin typeface="Calibri"/>
                      </a:endParaRPr>
                    </a:p>
                  </a:txBody>
                  <a:tcPr marL="9525" marR="9525" marT="9525" marB="0" anchor="b"/>
                </a:tc>
                <a:tc>
                  <a:txBody>
                    <a:bodyPr/>
                    <a:lstStyle/>
                    <a:p>
                      <a:pPr marL="0" marR="0" algn="r">
                        <a:lnSpc>
                          <a:spcPct val="115000"/>
                        </a:lnSpc>
                        <a:spcBef>
                          <a:spcPts val="0"/>
                        </a:spcBef>
                        <a:spcAft>
                          <a:spcPts val="1000"/>
                        </a:spcAft>
                      </a:pPr>
                      <a:r>
                        <a:rPr lang="en-US" sz="1600" b="1" dirty="0" smtClean="0">
                          <a:effectLst/>
                        </a:rPr>
                        <a:t>Population</a:t>
                      </a:r>
                      <a:endParaRPr lang="en-US" sz="1600" b="1" dirty="0">
                        <a:effectLst/>
                        <a:latin typeface="Calibri"/>
                        <a:ea typeface="Calibri"/>
                        <a:cs typeface="Times New Roman"/>
                      </a:endParaRPr>
                    </a:p>
                  </a:txBody>
                  <a:tcPr marL="9525" marR="9525" marT="9525" marB="0" anchor="ctr"/>
                </a:tc>
                <a:tc>
                  <a:txBody>
                    <a:bodyPr/>
                    <a:lstStyle/>
                    <a:p>
                      <a:pPr marL="0" marR="0" algn="r">
                        <a:lnSpc>
                          <a:spcPct val="115000"/>
                        </a:lnSpc>
                        <a:spcBef>
                          <a:spcPts val="0"/>
                        </a:spcBef>
                        <a:spcAft>
                          <a:spcPts val="1000"/>
                        </a:spcAft>
                      </a:pPr>
                      <a:r>
                        <a:rPr lang="en-US" sz="1600" b="1" dirty="0" smtClean="0">
                          <a:effectLst/>
                        </a:rPr>
                        <a:t>Percent</a:t>
                      </a:r>
                    </a:p>
                  </a:txBody>
                  <a:tcPr marL="9525" marR="9525" marT="9525" marB="0" anchor="ctr"/>
                </a:tc>
                <a:extLst>
                  <a:ext uri="{0D108BD9-81ED-4DB2-BD59-A6C34878D82A}">
                    <a16:rowId xmlns:a16="http://schemas.microsoft.com/office/drawing/2014/main" val="10000"/>
                  </a:ext>
                </a:extLst>
              </a:tr>
              <a:tr h="427990">
                <a:tc>
                  <a:txBody>
                    <a:bodyPr/>
                    <a:lstStyle/>
                    <a:p>
                      <a:pPr marL="0" marR="0">
                        <a:lnSpc>
                          <a:spcPct val="115000"/>
                        </a:lnSpc>
                        <a:spcBef>
                          <a:spcPts val="0"/>
                        </a:spcBef>
                        <a:spcAft>
                          <a:spcPts val="1000"/>
                        </a:spcAft>
                      </a:pPr>
                      <a:r>
                        <a:rPr lang="en-US" sz="1800" dirty="0" smtClean="0">
                          <a:solidFill>
                            <a:srgbClr val="FF0000"/>
                          </a:solidFill>
                          <a:effectLst/>
                        </a:rPr>
                        <a:t>Non-Hispanic</a:t>
                      </a:r>
                      <a:r>
                        <a:rPr lang="en-US" sz="1800" dirty="0" smtClean="0">
                          <a:effectLst/>
                        </a:rPr>
                        <a:t> White</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517,776</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33.7</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1"/>
                  </a:ext>
                </a:extLst>
              </a:tr>
              <a:tr h="427990">
                <a:tc>
                  <a:txBody>
                    <a:bodyPr/>
                    <a:lstStyle/>
                    <a:p>
                      <a:pPr marL="0" marR="0">
                        <a:lnSpc>
                          <a:spcPct val="115000"/>
                        </a:lnSpc>
                        <a:spcBef>
                          <a:spcPts val="0"/>
                        </a:spcBef>
                        <a:spcAft>
                          <a:spcPts val="1000"/>
                        </a:spcAft>
                      </a:pPr>
                      <a:r>
                        <a:rPr lang="en-US" sz="1800" dirty="0">
                          <a:effectLst/>
                        </a:rPr>
                        <a:t>Black or African </a:t>
                      </a:r>
                      <a:r>
                        <a:rPr lang="en-US" sz="1800" dirty="0" smtClean="0">
                          <a:effectLst/>
                        </a:rPr>
                        <a:t>American</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181,315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11.8</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2"/>
                  </a:ext>
                </a:extLst>
              </a:tr>
              <a:tr h="427990">
                <a:tc>
                  <a:txBody>
                    <a:bodyPr/>
                    <a:lstStyle/>
                    <a:p>
                      <a:pPr marL="0" marR="0">
                        <a:lnSpc>
                          <a:spcPct val="115000"/>
                        </a:lnSpc>
                        <a:spcBef>
                          <a:spcPts val="0"/>
                        </a:spcBef>
                        <a:spcAft>
                          <a:spcPts val="1000"/>
                        </a:spcAft>
                      </a:pPr>
                      <a:r>
                        <a:rPr lang="en-US" sz="1800" dirty="0" smtClean="0">
                          <a:solidFill>
                            <a:srgbClr val="FF0000"/>
                          </a:solidFill>
                          <a:effectLst/>
                          <a:latin typeface="+mn-lt"/>
                          <a:ea typeface="Calibri"/>
                          <a:cs typeface="Times New Roman"/>
                        </a:rPr>
                        <a:t>Hispanic</a:t>
                      </a:r>
                      <a:endParaRPr lang="en-US" sz="1800" dirty="0">
                        <a:solidFill>
                          <a:srgbClr val="FF0000"/>
                        </a:solidFill>
                        <a:effectLst/>
                        <a:latin typeface="+mn-lt"/>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solidFill>
                            <a:srgbClr val="FF0000"/>
                          </a:solidFill>
                          <a:effectLst/>
                          <a:latin typeface="+mn-lt"/>
                          <a:ea typeface="Calibri"/>
                          <a:cs typeface="Times New Roman"/>
                        </a:rPr>
                        <a:t>345,847</a:t>
                      </a:r>
                      <a:endParaRPr lang="en-US" sz="1800" dirty="0">
                        <a:solidFill>
                          <a:srgbClr val="FF0000"/>
                        </a:solidFill>
                        <a:effectLst/>
                        <a:latin typeface="+mn-lt"/>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solidFill>
                            <a:srgbClr val="FF0000"/>
                          </a:solidFill>
                          <a:effectLst/>
                          <a:latin typeface="+mn-lt"/>
                          <a:ea typeface="Calibri"/>
                          <a:cs typeface="Times New Roman"/>
                        </a:rPr>
                        <a:t>22.5</a:t>
                      </a:r>
                      <a:endParaRPr lang="en-US" sz="1800" dirty="0">
                        <a:solidFill>
                          <a:srgbClr val="FF0000"/>
                        </a:solidFill>
                        <a:effectLst/>
                        <a:latin typeface="+mn-lt"/>
                        <a:ea typeface="Calibri"/>
                        <a:cs typeface="Times New Roman"/>
                      </a:endParaRPr>
                    </a:p>
                  </a:txBody>
                  <a:tcPr marL="9525" marR="9525" marT="9525" marB="0"/>
                </a:tc>
                <a:extLst>
                  <a:ext uri="{0D108BD9-81ED-4DB2-BD59-A6C34878D82A}">
                    <a16:rowId xmlns:a16="http://schemas.microsoft.com/office/drawing/2014/main" val="2878273114"/>
                  </a:ext>
                </a:extLst>
              </a:tr>
              <a:tr h="468630">
                <a:tc>
                  <a:txBody>
                    <a:bodyPr/>
                    <a:lstStyle/>
                    <a:p>
                      <a:pPr marL="0" marR="0">
                        <a:lnSpc>
                          <a:spcPct val="115000"/>
                        </a:lnSpc>
                        <a:spcBef>
                          <a:spcPts val="0"/>
                        </a:spcBef>
                        <a:spcAft>
                          <a:spcPts val="1000"/>
                        </a:spcAft>
                      </a:pPr>
                      <a:r>
                        <a:rPr lang="en-US" sz="1800" dirty="0">
                          <a:effectLst/>
                        </a:rPr>
                        <a:t>American Indian and Alaska Native</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4,484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0.3</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3"/>
                  </a:ext>
                </a:extLst>
              </a:tr>
              <a:tr h="381000">
                <a:tc>
                  <a:txBody>
                    <a:bodyPr/>
                    <a:lstStyle/>
                    <a:p>
                      <a:pPr marL="0" marR="0">
                        <a:lnSpc>
                          <a:spcPct val="115000"/>
                        </a:lnSpc>
                        <a:spcBef>
                          <a:spcPts val="0"/>
                        </a:spcBef>
                        <a:spcAft>
                          <a:spcPts val="1000"/>
                        </a:spcAft>
                      </a:pPr>
                      <a:r>
                        <a:rPr lang="en-US" sz="1800" dirty="0">
                          <a:effectLst/>
                        </a:rPr>
                        <a:t>Asian</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           </a:t>
                      </a:r>
                      <a:r>
                        <a:rPr lang="en-US" sz="1800" dirty="0" smtClean="0">
                          <a:effectLst/>
                        </a:rPr>
                        <a:t>408,556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smtClean="0">
                          <a:effectLst/>
                        </a:rPr>
                        <a:t>26.6</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4"/>
                  </a:ext>
                </a:extLst>
              </a:tr>
              <a:tr h="635635">
                <a:tc>
                  <a:txBody>
                    <a:bodyPr/>
                    <a:lstStyle/>
                    <a:p>
                      <a:pPr marL="0" marR="0">
                        <a:lnSpc>
                          <a:spcPct val="115000"/>
                        </a:lnSpc>
                        <a:spcBef>
                          <a:spcPts val="0"/>
                        </a:spcBef>
                        <a:spcAft>
                          <a:spcPts val="1000"/>
                        </a:spcAft>
                      </a:pPr>
                      <a:r>
                        <a:rPr lang="en-US" sz="1800" dirty="0">
                          <a:effectLst/>
                        </a:rPr>
                        <a:t>Native </a:t>
                      </a:r>
                      <a:r>
                        <a:rPr lang="en-US" sz="1800" dirty="0" smtClean="0">
                          <a:effectLst/>
                        </a:rPr>
                        <a:t>Hawaiian/Pacific </a:t>
                      </a:r>
                      <a:r>
                        <a:rPr lang="en-US" sz="1800" dirty="0">
                          <a:effectLst/>
                        </a:rPr>
                        <a:t>Islander</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              </a:t>
                      </a:r>
                      <a:r>
                        <a:rPr lang="en-US" sz="1800" dirty="0" smtClean="0">
                          <a:effectLst/>
                        </a:rPr>
                        <a:t>12,230 </a:t>
                      </a:r>
                      <a:endParaRPr lang="en-US" sz="1800" dirty="0">
                        <a:effectLst/>
                        <a:latin typeface="Calibri"/>
                        <a:ea typeface="Calibri"/>
                        <a:cs typeface="Times New Roman"/>
                      </a:endParaRPr>
                    </a:p>
                  </a:txBody>
                  <a:tcPr marL="9525" marR="9525" marT="9525" marB="0"/>
                </a:tc>
                <a:tc>
                  <a:txBody>
                    <a:bodyPr/>
                    <a:lstStyle/>
                    <a:p>
                      <a:pPr marL="0" marR="0" algn="r">
                        <a:lnSpc>
                          <a:spcPct val="115000"/>
                        </a:lnSpc>
                        <a:spcBef>
                          <a:spcPts val="0"/>
                        </a:spcBef>
                        <a:spcAft>
                          <a:spcPts val="1000"/>
                        </a:spcAft>
                      </a:pPr>
                      <a:r>
                        <a:rPr lang="en-US" sz="1800" dirty="0">
                          <a:effectLst/>
                        </a:rPr>
                        <a:t>0.8</a:t>
                      </a:r>
                      <a:endParaRPr lang="en-US" sz="1800" dirty="0">
                        <a:effectLst/>
                        <a:latin typeface="Calibri"/>
                        <a:ea typeface="Calibri"/>
                        <a:cs typeface="Times New Roman"/>
                      </a:endParaRPr>
                    </a:p>
                  </a:txBody>
                  <a:tcPr marL="9525" marR="9525" marT="9525"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01041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077200" cy="609600"/>
          </a:xfrm>
        </p:spPr>
        <p:txBody>
          <a:bodyPr>
            <a:normAutofit fontScale="90000"/>
          </a:bodyPr>
          <a:lstStyle/>
          <a:p>
            <a:r>
              <a:rPr lang="en-US" dirty="0" smtClean="0"/>
              <a:t>In Some cases, you will choose a different approach</a:t>
            </a:r>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24519"/>
          <a:stretch/>
        </p:blipFill>
        <p:spPr bwMode="auto">
          <a:xfrm>
            <a:off x="1219200" y="1219200"/>
            <a:ext cx="6355662" cy="383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062705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6000" dirty="0" smtClean="0"/>
              <a:t>Assignment 1</a:t>
            </a:r>
            <a:endParaRPr lang="en-US" sz="6000" dirty="0"/>
          </a:p>
        </p:txBody>
      </p:sp>
      <p:cxnSp>
        <p:nvCxnSpPr>
          <p:cNvPr id="3" name="Straight Connector 2"/>
          <p:cNvCxnSpPr/>
          <p:nvPr/>
        </p:nvCxnSpPr>
        <p:spPr>
          <a:xfrm>
            <a:off x="457200" y="4191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508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guidelines</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You can choose your own neighborhood, especially if you’re familiar with/working in, a Bay Area neighborhood</a:t>
            </a:r>
          </a:p>
          <a:p>
            <a:pPr marL="800100" lvl="1" indent="-342900"/>
            <a:r>
              <a:rPr lang="en-US" dirty="0" smtClean="0"/>
              <a:t>If you are new to Bay Area, or to methods, highly recommend picking one of our designated neighborhoods, and using same census tract definitions as classmates</a:t>
            </a:r>
          </a:p>
          <a:p>
            <a:pPr marL="342900" indent="-342900">
              <a:buFont typeface="Arial" panose="020B0604020202020204" pitchFamily="34" charset="0"/>
              <a:buChar char="•"/>
            </a:pPr>
            <a:r>
              <a:rPr lang="en-US" dirty="0" smtClean="0"/>
              <a:t>You will start working with case study data today in lab – IT’S JUST PRACTICE!!!!  So you can work with the Tenderloin data for now and then choose your neighborhood later – you’ll duplicate some work but that’s GREAT for learning</a:t>
            </a:r>
            <a:endParaRPr lang="en-US" dirty="0"/>
          </a:p>
        </p:txBody>
      </p:sp>
      <p:cxnSp>
        <p:nvCxnSpPr>
          <p:cNvPr id="4" name="Straight Connector 3"/>
          <p:cNvCxnSpPr/>
          <p:nvPr/>
        </p:nvCxnSpPr>
        <p:spPr>
          <a:xfrm>
            <a:off x="466493" y="1447801"/>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5552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smtClean="0"/>
              <a:t>Introduction to the Census and American Community Survey (ACS)</a:t>
            </a:r>
          </a:p>
          <a:p>
            <a:pPr marL="800100" lvl="1" indent="-342900"/>
            <a:r>
              <a:rPr lang="en-US" dirty="0" smtClean="0"/>
              <a:t>History of the Census and ACS</a:t>
            </a:r>
          </a:p>
          <a:p>
            <a:pPr marL="800100" lvl="1" indent="-342900"/>
            <a:r>
              <a:rPr lang="en-US" dirty="0" smtClean="0"/>
              <a:t>Geographic scales</a:t>
            </a:r>
          </a:p>
          <a:p>
            <a:pPr marL="800100" lvl="1" indent="-342900"/>
            <a:r>
              <a:rPr lang="en-US" dirty="0" smtClean="0"/>
              <a:t>Race and Ethnicity in the Census</a:t>
            </a:r>
          </a:p>
          <a:p>
            <a:pPr marL="342900" indent="-342900">
              <a:buFont typeface="Arial" panose="020B0604020202020204" pitchFamily="34" charset="0"/>
              <a:buChar char="•"/>
            </a:pPr>
            <a:r>
              <a:rPr lang="en-US" dirty="0" smtClean="0"/>
              <a:t>Assignment 1</a:t>
            </a:r>
          </a:p>
          <a:p>
            <a:pPr marL="1485900" lvl="2" indent="-342900"/>
            <a:endParaRPr lang="en-US" dirty="0" smtClean="0"/>
          </a:p>
        </p:txBody>
      </p:sp>
      <p:cxnSp>
        <p:nvCxnSpPr>
          <p:cNvPr id="4" name="Straight Connector 3"/>
          <p:cNvCxnSpPr/>
          <p:nvPr/>
        </p:nvCxnSpPr>
        <p:spPr>
          <a:xfrm>
            <a:off x="457200" y="1524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04356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7200" dirty="0" smtClean="0"/>
              <a:t>The census</a:t>
            </a:r>
            <a:endParaRPr lang="en-US" sz="7200" dirty="0"/>
          </a:p>
        </p:txBody>
      </p:sp>
      <p:cxnSp>
        <p:nvCxnSpPr>
          <p:cNvPr id="3" name="Straight Connector 2"/>
          <p:cNvCxnSpPr/>
          <p:nvPr/>
        </p:nvCxnSpPr>
        <p:spPr>
          <a:xfrm>
            <a:off x="533400" y="4191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086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6882"/>
            <a:ext cx="8077200" cy="1067118"/>
          </a:xfrm>
        </p:spPr>
        <p:txBody>
          <a:bodyPr/>
          <a:lstStyle/>
          <a:p>
            <a:r>
              <a:rPr lang="en-US" dirty="0" smtClean="0"/>
              <a:t>Census/ACS most important source of planning data</a:t>
            </a:r>
            <a:endParaRPr lang="en-US" dirty="0"/>
          </a:p>
        </p:txBody>
      </p:sp>
      <p:sp>
        <p:nvSpPr>
          <p:cNvPr id="3" name="Content Placeholder 2"/>
          <p:cNvSpPr>
            <a:spLocks noGrp="1"/>
          </p:cNvSpPr>
          <p:nvPr>
            <p:ph idx="1"/>
          </p:nvPr>
        </p:nvSpPr>
        <p:spPr>
          <a:xfrm>
            <a:off x="457200" y="1560286"/>
            <a:ext cx="8077200" cy="4373563"/>
          </a:xfrm>
        </p:spPr>
        <p:txBody>
          <a:bodyPr/>
          <a:lstStyle/>
          <a:p>
            <a:pPr marL="342900" indent="-342900">
              <a:buFont typeface="Arial" panose="020B0604020202020204" pitchFamily="34" charset="0"/>
              <a:buChar char="•"/>
            </a:pPr>
            <a:r>
              <a:rPr lang="en-US" dirty="0" smtClean="0"/>
              <a:t>Used in many planning contexts</a:t>
            </a:r>
          </a:p>
          <a:p>
            <a:pPr marL="800100" lvl="1" indent="-342900"/>
            <a:r>
              <a:rPr lang="en-US" dirty="0" smtClean="0"/>
              <a:t>Housing Elements</a:t>
            </a:r>
          </a:p>
          <a:p>
            <a:pPr marL="800100" lvl="1" indent="-342900"/>
            <a:r>
              <a:rPr lang="en-US" dirty="0" smtClean="0"/>
              <a:t>Site analysis</a:t>
            </a:r>
          </a:p>
          <a:p>
            <a:pPr marL="800100" lvl="1" indent="-342900"/>
            <a:r>
              <a:rPr lang="en-US" dirty="0" smtClean="0"/>
              <a:t>Forecasting (Plan Bay Area)</a:t>
            </a:r>
          </a:p>
          <a:p>
            <a:pPr marL="800100" lvl="1" indent="-342900"/>
            <a:r>
              <a:rPr lang="en-US" dirty="0" smtClean="0"/>
              <a:t>Health Impact Assessments</a:t>
            </a:r>
          </a:p>
          <a:p>
            <a:pPr marL="800100" lvl="1" indent="-342900"/>
            <a:r>
              <a:rPr lang="en-US" dirty="0" smtClean="0"/>
              <a:t>Sustainability (or displacement) indices</a:t>
            </a:r>
          </a:p>
          <a:p>
            <a:pPr marL="800100" lvl="1" indent="-342900"/>
            <a:r>
              <a:rPr lang="en-US" dirty="0" smtClean="0"/>
              <a:t>Program eligibility, block grants</a:t>
            </a:r>
          </a:p>
          <a:p>
            <a:pPr marL="800100" lvl="1" indent="-342900"/>
            <a:r>
              <a:rPr lang="en-US" dirty="0" smtClean="0"/>
              <a:t>Controlling for neighborhood characteristics in regression studies</a:t>
            </a:r>
          </a:p>
        </p:txBody>
      </p:sp>
      <p:cxnSp>
        <p:nvCxnSpPr>
          <p:cNvPr id="4" name="Straight Connector 3"/>
          <p:cNvCxnSpPr/>
          <p:nvPr/>
        </p:nvCxnSpPr>
        <p:spPr>
          <a:xfrm>
            <a:off x="457200" y="15240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910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229600" cy="761682"/>
          </a:xfrm>
        </p:spPr>
        <p:txBody>
          <a:bodyPr>
            <a:noAutofit/>
          </a:bodyPr>
          <a:lstStyle/>
          <a:p>
            <a:r>
              <a:rPr lang="en-US" sz="2400" dirty="0" smtClean="0"/>
              <a:t>The Census: </a:t>
            </a:r>
            <a:r>
              <a:rPr lang="en-US" sz="2400" dirty="0"/>
              <a:t>mandated by Article I, Section 2 of the Constitution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0174"/>
            <a:ext cx="8534636" cy="5777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304800" y="1064863"/>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752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077200" cy="533400"/>
          </a:xfrm>
        </p:spPr>
        <p:txBody>
          <a:bodyPr>
            <a:normAutofit fontScale="90000"/>
          </a:bodyPr>
          <a:lstStyle/>
          <a:p>
            <a:r>
              <a:rPr lang="en-US" dirty="0" smtClean="0"/>
              <a:t>The 1790 Census</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 b="1969"/>
          <a:stretch/>
        </p:blipFill>
        <p:spPr bwMode="auto">
          <a:xfrm>
            <a:off x="460500" y="1074057"/>
            <a:ext cx="7939220" cy="55734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 name="Straight Connector 3"/>
          <p:cNvCxnSpPr/>
          <p:nvPr/>
        </p:nvCxnSpPr>
        <p:spPr>
          <a:xfrm>
            <a:off x="431471" y="1066800"/>
            <a:ext cx="7848600"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195380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1_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1682</TotalTime>
  <Words>1242</Words>
  <Application>Microsoft Office PowerPoint</Application>
  <PresentationFormat>On-screen Show (4:3)</PresentationFormat>
  <Paragraphs>213</Paragraphs>
  <Slides>35</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35</vt:i4>
      </vt:variant>
    </vt:vector>
  </HeadingPairs>
  <TitlesOfParts>
    <vt:vector size="41" baseType="lpstr">
      <vt:lpstr>Arial</vt:lpstr>
      <vt:lpstr>Arial Black</vt:lpstr>
      <vt:lpstr>Calibri</vt:lpstr>
      <vt:lpstr>Times New Roman</vt:lpstr>
      <vt:lpstr>Essential</vt:lpstr>
      <vt:lpstr>1_Essential</vt:lpstr>
      <vt:lpstr>Census and ACS</vt:lpstr>
      <vt:lpstr>Ground rules</vt:lpstr>
      <vt:lpstr>Case Study Field Trips: Look for Bcourses announcement</vt:lpstr>
      <vt:lpstr>Basic guidelines</vt:lpstr>
      <vt:lpstr>Goals for today</vt:lpstr>
      <vt:lpstr>The census</vt:lpstr>
      <vt:lpstr>Census/ACS most important source of planning data</vt:lpstr>
      <vt:lpstr>The Census: mandated by Article I, Section 2 of the Constitution</vt:lpstr>
      <vt:lpstr>The 1790 Census</vt:lpstr>
      <vt:lpstr>The Census: A Cultural Document</vt:lpstr>
      <vt:lpstr>The 2000 Census (1980/1990)</vt:lpstr>
      <vt:lpstr>2010 Census</vt:lpstr>
      <vt:lpstr>The American Community Survey (ACS)</vt:lpstr>
      <vt:lpstr>Understanding the “universe” of a variable</vt:lpstr>
      <vt:lpstr>Geographic Aggregation</vt:lpstr>
      <vt:lpstr>Geographic scales</vt:lpstr>
      <vt:lpstr>Key Census Building Blocks</vt:lpstr>
      <vt:lpstr>PowerPoint Presentation</vt:lpstr>
      <vt:lpstr>PowerPoint Presentation</vt:lpstr>
      <vt:lpstr>PowerPoint Presentation</vt:lpstr>
      <vt:lpstr>PowerPoint Presentation</vt:lpstr>
      <vt:lpstr>PowerPoint Presentation</vt:lpstr>
      <vt:lpstr>Understanding FIPS codes</vt:lpstr>
      <vt:lpstr>How do I find out what Census Tracts comprise a neighborhood?</vt:lpstr>
      <vt:lpstr>Approach every other geography with caution!</vt:lpstr>
      <vt:lpstr>Race/ethnicity</vt:lpstr>
      <vt:lpstr>Making hispanics</vt:lpstr>
      <vt:lpstr>Race as social construct</vt:lpstr>
      <vt:lpstr>Ethnicity (2010)</vt:lpstr>
      <vt:lpstr>Race (2010)</vt:lpstr>
      <vt:lpstr>Rule #1</vt:lpstr>
      <vt:lpstr>wrong!!!!!</vt:lpstr>
      <vt:lpstr>Use “Hispanic or Latino Origin by race” table (P9 or B03002)</vt:lpstr>
      <vt:lpstr>In Some cases, you will choose a different approach</vt:lpstr>
      <vt:lpstr>Assignment 1</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creid</dc:creator>
  <cp:lastModifiedBy>Carolina Reid</cp:lastModifiedBy>
  <cp:revision>70</cp:revision>
  <cp:lastPrinted>2015-09-03T16:52:40Z</cp:lastPrinted>
  <dcterms:created xsi:type="dcterms:W3CDTF">2014-09-15T21:51:51Z</dcterms:created>
  <dcterms:modified xsi:type="dcterms:W3CDTF">2018-08-30T16:13:10Z</dcterms:modified>
</cp:coreProperties>
</file>